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21"/>
  </p:notesMasterIdLst>
  <p:handoutMasterIdLst>
    <p:handoutMasterId r:id="rId22"/>
  </p:handoutMasterIdLst>
  <p:sldIdLst>
    <p:sldId id="257" r:id="rId2"/>
    <p:sldId id="262" r:id="rId3"/>
    <p:sldId id="265" r:id="rId4"/>
    <p:sldId id="261" r:id="rId5"/>
    <p:sldId id="266" r:id="rId6"/>
    <p:sldId id="267" r:id="rId7"/>
    <p:sldId id="268" r:id="rId8"/>
    <p:sldId id="269" r:id="rId9"/>
    <p:sldId id="270" r:id="rId10"/>
    <p:sldId id="272" r:id="rId11"/>
    <p:sldId id="273" r:id="rId12"/>
    <p:sldId id="279" r:id="rId13"/>
    <p:sldId id="280" r:id="rId14"/>
    <p:sldId id="281" r:id="rId15"/>
    <p:sldId id="274" r:id="rId16"/>
    <p:sldId id="282" r:id="rId17"/>
    <p:sldId id="283" r:id="rId18"/>
    <p:sldId id="276" r:id="rId19"/>
    <p:sldId id="277" r:id="rId20"/>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6" autoAdjust="0"/>
    <p:restoredTop sz="75600" autoAdjust="0"/>
  </p:normalViewPr>
  <p:slideViewPr>
    <p:cSldViewPr snapToGrid="0">
      <p:cViewPr varScale="1">
        <p:scale>
          <a:sx n="127" d="100"/>
          <a:sy n="127" d="100"/>
        </p:scale>
        <p:origin x="3708" y="114"/>
      </p:cViewPr>
      <p:guideLst/>
    </p:cSldViewPr>
  </p:slideViewPr>
  <p:notesTextViewPr>
    <p:cViewPr>
      <p:scale>
        <a:sx n="1" d="1"/>
        <a:sy n="1" d="1"/>
      </p:scale>
      <p:origin x="0" y="0"/>
    </p:cViewPr>
  </p:notesTextViewPr>
  <p:notesViewPr>
    <p:cSldViewPr snapToGrid="0">
      <p:cViewPr varScale="1">
        <p:scale>
          <a:sx n="120" d="100"/>
          <a:sy n="120" d="100"/>
        </p:scale>
        <p:origin x="5040"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D541C455-0541-42CB-85F2-EF2EB726E407}" type="datetime1">
              <a:rPr lang="fr-FR" smtClean="0"/>
              <a:t>15/03/2023</a:t>
            </a:fld>
            <a:endParaRPr lang="en-US" dirty="0"/>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7ACF5E7-ACB0-497B-A8C6-F2E617B4631D}" type="slidenum">
              <a:rPr lang="en-US" smtClean="0"/>
              <a:t>‹N°›</a:t>
            </a:fld>
            <a:endParaRPr lang="en-US"/>
          </a:p>
        </p:txBody>
      </p:sp>
    </p:spTree>
    <p:extLst>
      <p:ext uri="{BB962C8B-B14F-4D97-AF65-F5344CB8AC3E}">
        <p14:creationId xmlns:p14="http://schemas.microsoft.com/office/powerpoint/2010/main" val="1938533960"/>
      </p:ext>
    </p:extLst>
  </p:cSld>
  <p:clrMap bg1="lt1" tx1="dk1" bg2="lt2" tx2="dk2" accent1="accent1" accent2="accent2" accent3="accent3" accent4="accent4" accent5="accent5" accent6="accent6" hlink="hlink" folHlink="folHlink"/>
  <p:hf hdr="0" ftr="0"/>
</p:handoutMaster>
</file>

<file path=ppt/media/image1.jpeg>
</file>

<file path=ppt/media/image10.jpe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39F4AB6-716B-4E95-AAD2-DB349D9AC9BA}" type="datetime1">
              <a:rPr lang="fr-FR" smtClean="0"/>
              <a:t>15/03/2023</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
              <a:t>Modifiez les styles du texte du masque</a:t>
            </a:r>
            <a:endParaRPr lang="en-US"/>
          </a:p>
          <a:p>
            <a:pPr lvl="1" rtl="0"/>
            <a:r>
              <a:rPr lang="fr"/>
              <a:t>Deuxième niveau</a:t>
            </a:r>
          </a:p>
          <a:p>
            <a:pPr lvl="2" rtl="0"/>
            <a:r>
              <a:rPr lang="fr"/>
              <a:t>Troisième niveau</a:t>
            </a:r>
          </a:p>
          <a:p>
            <a:pPr lvl="3" rtl="0"/>
            <a:r>
              <a:rPr lang="fr"/>
              <a:t>Quatrième niveau</a:t>
            </a:r>
          </a:p>
          <a:p>
            <a:pPr lvl="4" rtl="0"/>
            <a:r>
              <a:rPr lang="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7A705E3-E620-489D-9973-6221209A4B3B}" type="slidenum">
              <a:rPr lang="en-US" smtClean="0"/>
              <a:t>‹N°›</a:t>
            </a:fld>
            <a:endParaRPr lang="en-US"/>
          </a:p>
        </p:txBody>
      </p:sp>
    </p:spTree>
    <p:extLst>
      <p:ext uri="{BB962C8B-B14F-4D97-AF65-F5344CB8AC3E}">
        <p14:creationId xmlns:p14="http://schemas.microsoft.com/office/powerpoint/2010/main" val="3889581830"/>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buFont typeface="Arial" panose="020B0604020202020204" pitchFamily="34" charset="0"/>
              <a:buChar char="•"/>
            </a:pPr>
            <a:r>
              <a:rPr lang="fr-FR" dirty="0"/>
              <a:t>PHP (sigle de "</a:t>
            </a:r>
            <a:r>
              <a:rPr lang="fr-FR" dirty="0" err="1"/>
              <a:t>Personal</a:t>
            </a:r>
            <a:r>
              <a:rPr lang="fr-FR" dirty="0"/>
              <a:t> Home Page Tools") a été créé en 1994 par </a:t>
            </a:r>
            <a:r>
              <a:rPr lang="fr-FR" dirty="0" err="1"/>
              <a:t>Rasmus</a:t>
            </a:r>
            <a:r>
              <a:rPr lang="fr-FR" dirty="0"/>
              <a:t> </a:t>
            </a:r>
            <a:r>
              <a:rPr lang="fr-FR" dirty="0" err="1"/>
              <a:t>Lerdorf</a:t>
            </a:r>
            <a:r>
              <a:rPr lang="fr-FR" dirty="0"/>
              <a:t>, un développeur web canadien d'origine danoise.</a:t>
            </a:r>
          </a:p>
          <a:p>
            <a:pPr>
              <a:buFont typeface="Arial" panose="020B0604020202020204" pitchFamily="34" charset="0"/>
              <a:buChar char="•"/>
            </a:pPr>
            <a:r>
              <a:rPr lang="fr-FR" dirty="0"/>
              <a:t>À l'origine, PHP était un ensemble de scripts CGI (Common Gateway Interface) pour gérer son propre site web personnel.</a:t>
            </a:r>
          </a:p>
          <a:p>
            <a:pPr>
              <a:buFont typeface="Arial" panose="020B0604020202020204" pitchFamily="34" charset="0"/>
              <a:buChar char="•"/>
            </a:pPr>
            <a:r>
              <a:rPr lang="fr-FR" dirty="0"/>
              <a:t>En 1997, </a:t>
            </a:r>
            <a:r>
              <a:rPr lang="fr-FR" dirty="0" err="1"/>
              <a:t>Rasmus</a:t>
            </a:r>
            <a:r>
              <a:rPr lang="fr-FR" dirty="0"/>
              <a:t> </a:t>
            </a:r>
            <a:r>
              <a:rPr lang="fr-FR" dirty="0" err="1"/>
              <a:t>Lerdorf</a:t>
            </a:r>
            <a:r>
              <a:rPr lang="fr-FR" dirty="0"/>
              <a:t> a publié la première version de PHP sous licence libre.</a:t>
            </a:r>
          </a:p>
          <a:p>
            <a:pPr>
              <a:buFont typeface="Arial" panose="020B0604020202020204" pitchFamily="34" charset="0"/>
              <a:buChar char="•"/>
            </a:pPr>
            <a:r>
              <a:rPr lang="fr-FR" dirty="0"/>
              <a:t>En 1998, deux autres développeurs, Andi </a:t>
            </a:r>
            <a:r>
              <a:rPr lang="fr-FR" dirty="0" err="1"/>
              <a:t>Gutmans</a:t>
            </a:r>
            <a:r>
              <a:rPr lang="fr-FR" dirty="0"/>
              <a:t> et </a:t>
            </a:r>
            <a:r>
              <a:rPr lang="fr-FR" dirty="0" err="1"/>
              <a:t>Zeev</a:t>
            </a:r>
            <a:r>
              <a:rPr lang="fr-FR" dirty="0"/>
              <a:t> Suraski, ont repris le code de PHP et ont créé une toute nouvelle version, appelée PHP 3.</a:t>
            </a:r>
          </a:p>
          <a:p>
            <a:pPr>
              <a:buFont typeface="Arial" panose="020B0604020202020204" pitchFamily="34" charset="0"/>
              <a:buChar char="•"/>
            </a:pPr>
            <a:r>
              <a:rPr lang="fr-FR" dirty="0"/>
              <a:t>La version 4 de PHP est sortie en 2000, offrant des améliorations significatives de la performance et de la stabilité.</a:t>
            </a:r>
          </a:p>
          <a:p>
            <a:pPr>
              <a:buFont typeface="Arial" panose="020B0604020202020204" pitchFamily="34" charset="0"/>
              <a:buChar char="•"/>
            </a:pPr>
            <a:r>
              <a:rPr lang="fr-FR" dirty="0"/>
              <a:t>PHP 5 est sorti en 2004, introduisant un certain nombre de nouvelles fonctionnalités, telles que les espaces de noms, les exceptions, les itérateurs et les fonctions anonymes.</a:t>
            </a:r>
          </a:p>
          <a:p>
            <a:pPr>
              <a:buFont typeface="Arial" panose="020B0604020202020204" pitchFamily="34" charset="0"/>
              <a:buChar char="•"/>
            </a:pPr>
            <a:r>
              <a:rPr lang="fr-FR" dirty="0"/>
              <a:t>PHP 6 était en développement depuis plusieurs années, mais a finalement été abandonné en raison de difficultés à implémenter correctement la prise en charge des caractères Unicode.</a:t>
            </a:r>
          </a:p>
          <a:p>
            <a:pPr>
              <a:buFont typeface="Arial" panose="020B0604020202020204" pitchFamily="34" charset="0"/>
              <a:buChar char="•"/>
            </a:pPr>
            <a:r>
              <a:rPr lang="fr-FR" dirty="0"/>
              <a:t>PHP 7 est sorti en 2015, offrant une performance encore améliorée, de nouvelles fonctionnalités telles que les types scalaires et retour de type, et une meilleure gestion des erreurs.</a:t>
            </a:r>
          </a:p>
          <a:p>
            <a:pPr>
              <a:buFont typeface="Arial" panose="020B0604020202020204" pitchFamily="34" charset="0"/>
              <a:buChar char="•"/>
            </a:pPr>
            <a:r>
              <a:rPr lang="fr-FR" dirty="0"/>
              <a:t>Depuis lors, plusieurs versions mineures de PHP 7 ont été publiées, apportant des améliorations et des corrections de bugs.</a:t>
            </a:r>
          </a:p>
          <a:p>
            <a:pPr>
              <a:buFont typeface="Arial" panose="020B0604020202020204" pitchFamily="34" charset="0"/>
              <a:buChar char="•"/>
            </a:pPr>
            <a:r>
              <a:rPr lang="fr-FR" dirty="0"/>
              <a:t>La version actuelle de PHP est PHP 8. (8.1 pour être exact)</a:t>
            </a:r>
          </a:p>
          <a:p>
            <a:br>
              <a:rPr lang="en-US" dirty="0"/>
            </a:br>
            <a:r>
              <a:rPr lang="fr-FR" dirty="0"/>
              <a:t>PHP est sorti avant JavaScript. PHP a été créé en 1994 par </a:t>
            </a:r>
            <a:r>
              <a:rPr lang="fr-FR" dirty="0" err="1"/>
              <a:t>Rasmus</a:t>
            </a:r>
            <a:r>
              <a:rPr lang="fr-FR" dirty="0"/>
              <a:t> </a:t>
            </a:r>
            <a:r>
              <a:rPr lang="fr-FR" dirty="0" err="1"/>
              <a:t>Lerdorf</a:t>
            </a:r>
            <a:r>
              <a:rPr lang="fr-FR" dirty="0"/>
              <a:t>, tandis que JavaScript a été créé en 1995 par Brendan Eich. Les deux langages ont été créés pour résoudre des problèmes différents dans la création de sites web dynamiques.</a:t>
            </a:r>
          </a:p>
          <a:p>
            <a:r>
              <a:rPr lang="fr-FR" dirty="0"/>
              <a:t>PHP a été conçu pour fournir une solution pour gérer les formulaires et stocker les informations dans une base de données. Il a été créé à l'origine comme un ensemble de scripts CGI (Common Gateway Interface) pour gérer le site web personnel de </a:t>
            </a:r>
            <a:r>
              <a:rPr lang="fr-FR" dirty="0" err="1"/>
              <a:t>Rasmus</a:t>
            </a:r>
            <a:r>
              <a:rPr lang="fr-FR" dirty="0"/>
              <a:t> </a:t>
            </a:r>
            <a:r>
              <a:rPr lang="fr-FR" dirty="0" err="1"/>
              <a:t>Lerdorf</a:t>
            </a:r>
            <a:r>
              <a:rPr lang="fr-FR" dirty="0"/>
              <a:t>.</a:t>
            </a:r>
          </a:p>
          <a:p>
            <a:r>
              <a:rPr lang="fr-FR" dirty="0"/>
              <a:t>JavaScript, quant à lui, a été créé pour ajouter des fonctionnalités interactives aux pages web. Il permet aux développeurs de créer des effets visuels et d'interagir avec les utilisateurs sans recharger la page.</a:t>
            </a:r>
          </a:p>
          <a:p>
            <a:r>
              <a:rPr lang="fr-FR" dirty="0"/>
              <a:t>Aujourd'hui, PHP et JavaScript sont deux des langages de programmation les plus populaires pour la création de sites web dynamiques. PHP est principalement utilisé pour la gestion des données côté serveur, tandis que JavaScript est principalement utilisé pour l'interaction côté client et la manipulation du DOM (Document Object Model) dans les navigateurs web.</a:t>
            </a:r>
          </a:p>
          <a:p>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4</a:t>
            </a:fld>
            <a:endParaRPr lang="en-US"/>
          </a:p>
        </p:txBody>
      </p:sp>
    </p:spTree>
    <p:extLst>
      <p:ext uri="{BB962C8B-B14F-4D97-AF65-F5344CB8AC3E}">
        <p14:creationId xmlns:p14="http://schemas.microsoft.com/office/powerpoint/2010/main" val="35764291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for: Utilisez la boucle for lorsque vous connaissez à l'avance le nombre d'itérations que vous souhaitez effectuer. La boucle for est idéale pour effectuer des actions répétitives avec une variable d'itération qui change à chaque tour.</a:t>
            </a:r>
          </a:p>
          <a:p>
            <a:r>
              <a:rPr lang="fr-FR" dirty="0"/>
              <a:t>Cas d'utilisation : Afficher les 10 premiers nombres entiers.</a:t>
            </a:r>
          </a:p>
          <a:p>
            <a:endParaRPr lang="en-US" dirty="0"/>
          </a:p>
          <a:p>
            <a:r>
              <a:rPr lang="nn-NO" dirty="0"/>
              <a:t>for ($i = 1; $i &lt;= 10; $i++) { echo "Nombre : $i&lt;br&gt;"; }</a:t>
            </a:r>
            <a:endParaRPr lang="en-US" dirty="0"/>
          </a:p>
          <a:p>
            <a:endParaRPr lang="en-US" dirty="0"/>
          </a:p>
          <a:p>
            <a:r>
              <a:rPr lang="fr-FR" dirty="0" err="1"/>
              <a:t>while</a:t>
            </a:r>
            <a:r>
              <a:rPr lang="fr-FR" dirty="0"/>
              <a:t>: Utilisez la boucle </a:t>
            </a:r>
            <a:r>
              <a:rPr lang="fr-FR" dirty="0" err="1"/>
              <a:t>while</a:t>
            </a:r>
            <a:r>
              <a:rPr lang="fr-FR" dirty="0"/>
              <a:t> pour répéter un bloc de code tant qu'une condition spécifique est vraie. La boucle </a:t>
            </a:r>
            <a:r>
              <a:rPr lang="fr-FR" dirty="0" err="1"/>
              <a:t>while</a:t>
            </a:r>
            <a:r>
              <a:rPr lang="fr-FR" dirty="0"/>
              <a:t> est utile lorsque vous ne connaissez pas le nombre exact d'itérations à l'avance, mais que vous avez une condition d'arrêt.</a:t>
            </a:r>
          </a:p>
          <a:p>
            <a:r>
              <a:rPr lang="fr-FR" dirty="0"/>
              <a:t>Cas d'utilisation : Trouver le premier multiple de 7 supérieur à un nombre donné.</a:t>
            </a:r>
          </a:p>
          <a:p>
            <a:endParaRPr lang="en-US" dirty="0"/>
          </a:p>
          <a:p>
            <a:r>
              <a:rPr lang="fr-FR" dirty="0"/>
              <a:t>$</a:t>
            </a:r>
            <a:r>
              <a:rPr lang="fr-FR" dirty="0" err="1"/>
              <a:t>number</a:t>
            </a:r>
            <a:r>
              <a:rPr lang="fr-FR" dirty="0"/>
              <a:t> = 25; </a:t>
            </a:r>
            <a:r>
              <a:rPr lang="fr-FR" dirty="0" err="1"/>
              <a:t>while</a:t>
            </a:r>
            <a:r>
              <a:rPr lang="fr-FR" dirty="0"/>
              <a:t> ($</a:t>
            </a:r>
            <a:r>
              <a:rPr lang="fr-FR" dirty="0" err="1"/>
              <a:t>number</a:t>
            </a:r>
            <a:r>
              <a:rPr lang="fr-FR" dirty="0"/>
              <a:t> % 7 != 0) { $</a:t>
            </a:r>
            <a:r>
              <a:rPr lang="fr-FR" dirty="0" err="1"/>
              <a:t>number</a:t>
            </a:r>
            <a:r>
              <a:rPr lang="fr-FR" dirty="0"/>
              <a:t>++; } </a:t>
            </a:r>
            <a:r>
              <a:rPr lang="fr-FR" dirty="0" err="1"/>
              <a:t>echo</a:t>
            </a:r>
            <a:r>
              <a:rPr lang="fr-FR" dirty="0"/>
              <a:t> "Le premier multiple de 7 supérieur à 25 est : $</a:t>
            </a:r>
            <a:r>
              <a:rPr lang="fr-FR" dirty="0" err="1"/>
              <a:t>number</a:t>
            </a:r>
            <a:r>
              <a:rPr lang="fr-FR" dirty="0"/>
              <a:t>";</a:t>
            </a:r>
          </a:p>
          <a:p>
            <a:endParaRPr lang="fr-FR" dirty="0"/>
          </a:p>
          <a:p>
            <a:r>
              <a:rPr lang="fr-FR" dirty="0"/>
              <a:t>do-</a:t>
            </a:r>
            <a:r>
              <a:rPr lang="fr-FR" dirty="0" err="1"/>
              <a:t>while</a:t>
            </a:r>
            <a:r>
              <a:rPr lang="fr-FR" dirty="0"/>
              <a:t>: Utilisez la boucle do-</a:t>
            </a:r>
            <a:r>
              <a:rPr lang="fr-FR" dirty="0" err="1"/>
              <a:t>while</a:t>
            </a:r>
            <a:r>
              <a:rPr lang="fr-FR" dirty="0"/>
              <a:t> pour exécuter un bloc de code au moins une fois, puis répéter l'exécution tant qu'une condition spécifique est vraie. La boucle do-</a:t>
            </a:r>
            <a:r>
              <a:rPr lang="fr-FR" dirty="0" err="1"/>
              <a:t>while</a:t>
            </a:r>
            <a:r>
              <a:rPr lang="fr-FR" dirty="0"/>
              <a:t> est similaire à la boucle </a:t>
            </a:r>
            <a:r>
              <a:rPr lang="fr-FR" dirty="0" err="1"/>
              <a:t>while</a:t>
            </a:r>
            <a:r>
              <a:rPr lang="fr-FR" dirty="0"/>
              <a:t>, mais elle garantit qu'au moins une itération sera effectuée, même si la condition est initialement fausse.</a:t>
            </a:r>
          </a:p>
          <a:p>
            <a:r>
              <a:rPr lang="fr-FR" dirty="0"/>
              <a:t>Cas d'utilisation : Demander un mot de passe à l'utilisateur jusqu'à ce qu'il saisisse un mot de passe correct.</a:t>
            </a:r>
          </a:p>
          <a:p>
            <a:endParaRPr lang="fr-FR" dirty="0"/>
          </a:p>
          <a:p>
            <a:r>
              <a:rPr lang="en-US" dirty="0"/>
              <a:t>do { $password = </a:t>
            </a:r>
            <a:r>
              <a:rPr lang="en-US" dirty="0" err="1"/>
              <a:t>getUserInput</a:t>
            </a:r>
            <a:r>
              <a:rPr lang="en-US" dirty="0"/>
              <a:t>("Entrez le mot de passe :"); } while ($password != "password123"); echo "Mot de passe correct !";</a:t>
            </a:r>
            <a:endParaRPr lang="fr-FR" dirty="0"/>
          </a:p>
          <a:p>
            <a:endParaRPr lang="fr-FR" dirty="0"/>
          </a:p>
          <a:p>
            <a:r>
              <a:rPr lang="fr-FR" dirty="0" err="1"/>
              <a:t>foreach</a:t>
            </a:r>
            <a:r>
              <a:rPr lang="fr-FR" dirty="0"/>
              <a:t>: Utilisez la boucle </a:t>
            </a:r>
            <a:r>
              <a:rPr lang="fr-FR" dirty="0" err="1"/>
              <a:t>foreach</a:t>
            </a:r>
            <a:r>
              <a:rPr lang="fr-FR" dirty="0"/>
              <a:t> pour parcourir les éléments d'un tableau ou d'un objet sans avoir à gérer manuellement les index ou les clés. La boucle </a:t>
            </a:r>
            <a:r>
              <a:rPr lang="fr-FR" dirty="0" err="1"/>
              <a:t>foreach</a:t>
            </a:r>
            <a:r>
              <a:rPr lang="fr-FR" dirty="0"/>
              <a:t> simplifie le traitement des collections en permettant d'accéder directement aux valeurs (et éventuellement aux clés).</a:t>
            </a:r>
          </a:p>
          <a:p>
            <a:r>
              <a:rPr lang="fr-FR" dirty="0"/>
              <a:t>Cas d'utilisation : Afficher les noms des étudiants d'une classe.</a:t>
            </a:r>
          </a:p>
          <a:p>
            <a:endParaRPr lang="fr-FR" dirty="0"/>
          </a:p>
          <a:p>
            <a:endParaRPr lang="fr-FR" dirty="0"/>
          </a:p>
          <a:p>
            <a:r>
              <a:rPr lang="en-US" dirty="0"/>
              <a:t>$students = ["Alice", "Bob", "Charlie", "David"]; foreach ($students as $student) { echo "</a:t>
            </a:r>
            <a:r>
              <a:rPr lang="en-US" dirty="0" err="1"/>
              <a:t>Étudiant</a:t>
            </a:r>
            <a:r>
              <a:rPr lang="en-US" dirty="0"/>
              <a:t> : $student&lt;</a:t>
            </a:r>
            <a:r>
              <a:rPr lang="en-US" dirty="0" err="1"/>
              <a:t>br</a:t>
            </a:r>
            <a:r>
              <a:rPr lang="en-US" dirty="0"/>
              <a:t>&gt;"; }</a:t>
            </a:r>
            <a:endParaRPr lang="fr-FR" dirty="0"/>
          </a:p>
          <a:p>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17</a:t>
            </a:fld>
            <a:endParaRPr lang="en-US"/>
          </a:p>
        </p:txBody>
      </p:sp>
    </p:spTree>
    <p:extLst>
      <p:ext uri="{BB962C8B-B14F-4D97-AF65-F5344CB8AC3E}">
        <p14:creationId xmlns:p14="http://schemas.microsoft.com/office/powerpoint/2010/main" val="3352130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Déclaration et appel d'une fonction :</a:t>
            </a:r>
          </a:p>
          <a:p>
            <a:r>
              <a:rPr lang="fr-FR" dirty="0" err="1"/>
              <a:t>php</a:t>
            </a:r>
            <a:endParaRPr lang="fr-FR" dirty="0"/>
          </a:p>
          <a:p>
            <a:r>
              <a:rPr lang="fr-FR" dirty="0" err="1"/>
              <a:t>function</a:t>
            </a:r>
            <a:r>
              <a:rPr lang="fr-FR" dirty="0"/>
              <a:t> </a:t>
            </a:r>
            <a:r>
              <a:rPr lang="fr-FR" dirty="0" err="1"/>
              <a:t>greet</a:t>
            </a:r>
            <a:r>
              <a:rPr lang="fr-FR" dirty="0"/>
              <a:t>($</a:t>
            </a:r>
            <a:r>
              <a:rPr lang="fr-FR" dirty="0" err="1"/>
              <a:t>name</a:t>
            </a:r>
            <a:r>
              <a:rPr lang="fr-FR" dirty="0"/>
              <a:t>) { </a:t>
            </a:r>
            <a:r>
              <a:rPr lang="fr-FR" dirty="0" err="1"/>
              <a:t>echo</a:t>
            </a:r>
            <a:r>
              <a:rPr lang="fr-FR" dirty="0"/>
              <a:t> "Bonjour, $</a:t>
            </a:r>
            <a:r>
              <a:rPr lang="fr-FR" dirty="0" err="1"/>
              <a:t>name</a:t>
            </a:r>
            <a:r>
              <a:rPr lang="fr-FR" dirty="0"/>
              <a:t>!"; } </a:t>
            </a:r>
            <a:r>
              <a:rPr lang="fr-FR" dirty="0" err="1"/>
              <a:t>greet</a:t>
            </a:r>
            <a:r>
              <a:rPr lang="fr-FR" dirty="0"/>
              <a:t>("Alice"); // Affiche "Bonjour, Alice!" </a:t>
            </a:r>
          </a:p>
          <a:p>
            <a:endParaRPr lang="fr-FR" dirty="0"/>
          </a:p>
          <a:p>
            <a:r>
              <a:rPr lang="en-US" dirty="0" err="1"/>
              <a:t>Fonction</a:t>
            </a:r>
            <a:r>
              <a:rPr lang="en-US" dirty="0"/>
              <a:t> avec </a:t>
            </a:r>
            <a:r>
              <a:rPr lang="en-US" dirty="0" err="1"/>
              <a:t>valeur</a:t>
            </a:r>
            <a:r>
              <a:rPr lang="en-US" dirty="0"/>
              <a:t> de retour :</a:t>
            </a:r>
          </a:p>
          <a:p>
            <a:r>
              <a:rPr lang="en-US" dirty="0" err="1"/>
              <a:t>php</a:t>
            </a:r>
            <a:endParaRPr lang="en-US" dirty="0"/>
          </a:p>
          <a:p>
            <a:r>
              <a:rPr lang="en-US" dirty="0"/>
              <a:t>function add($a, $b) { return $a + $b; } $sum = add(3, 4); // $sum </a:t>
            </a:r>
            <a:r>
              <a:rPr lang="en-US" dirty="0" err="1"/>
              <a:t>vaudra</a:t>
            </a:r>
            <a:r>
              <a:rPr lang="en-US" dirty="0"/>
              <a:t> 7 </a:t>
            </a:r>
          </a:p>
          <a:p>
            <a:endParaRPr lang="fr-FR" dirty="0"/>
          </a:p>
          <a:p>
            <a:r>
              <a:rPr lang="en-US" dirty="0" err="1"/>
              <a:t>Fonction</a:t>
            </a:r>
            <a:r>
              <a:rPr lang="en-US" dirty="0"/>
              <a:t> anonyme :</a:t>
            </a:r>
          </a:p>
          <a:p>
            <a:r>
              <a:rPr lang="en-US" dirty="0" err="1"/>
              <a:t>php</a:t>
            </a:r>
            <a:endParaRPr lang="en-US" dirty="0"/>
          </a:p>
          <a:p>
            <a:r>
              <a:rPr lang="en-US" dirty="0"/>
              <a:t>$multiply = function($a, $b) { return $a * $b; }; $result = $multiply(3, 4); // $result </a:t>
            </a:r>
            <a:r>
              <a:rPr lang="en-US" dirty="0" err="1"/>
              <a:t>vaudra</a:t>
            </a:r>
            <a:r>
              <a:rPr lang="en-US" dirty="0"/>
              <a:t> 12 </a:t>
            </a:r>
          </a:p>
          <a:p>
            <a:endParaRPr lang="fr-FR" dirty="0"/>
          </a:p>
          <a:p>
            <a:r>
              <a:rPr lang="fr-FR" dirty="0"/>
              <a:t>Utilisation d'une fonction prédéfinie :</a:t>
            </a:r>
          </a:p>
          <a:p>
            <a:r>
              <a:rPr lang="fr-FR" dirty="0" err="1"/>
              <a:t>php</a:t>
            </a:r>
            <a:endParaRPr lang="fr-FR" dirty="0"/>
          </a:p>
          <a:p>
            <a:r>
              <a:rPr lang="fr-FR" dirty="0"/>
              <a:t>$</a:t>
            </a:r>
            <a:r>
              <a:rPr lang="fr-FR" dirty="0" err="1"/>
              <a:t>str</a:t>
            </a:r>
            <a:r>
              <a:rPr lang="fr-FR" dirty="0"/>
              <a:t> = "Bonjour le monde !"; $</a:t>
            </a:r>
            <a:r>
              <a:rPr lang="fr-FR" dirty="0" err="1"/>
              <a:t>uppercase_str</a:t>
            </a:r>
            <a:r>
              <a:rPr lang="fr-FR" dirty="0"/>
              <a:t> = </a:t>
            </a:r>
            <a:r>
              <a:rPr lang="fr-FR" dirty="0" err="1"/>
              <a:t>strtoupper</a:t>
            </a:r>
            <a:r>
              <a:rPr lang="fr-FR" dirty="0"/>
              <a:t>($</a:t>
            </a:r>
            <a:r>
              <a:rPr lang="fr-FR" dirty="0" err="1"/>
              <a:t>str</a:t>
            </a:r>
            <a:r>
              <a:rPr lang="fr-FR" dirty="0"/>
              <a:t>); // Convertit la chaîne en majuscules </a:t>
            </a:r>
            <a:r>
              <a:rPr lang="fr-FR" dirty="0" err="1"/>
              <a:t>echo</a:t>
            </a:r>
            <a:r>
              <a:rPr lang="fr-FR" dirty="0"/>
              <a:t> $</a:t>
            </a:r>
            <a:r>
              <a:rPr lang="fr-FR" dirty="0" err="1"/>
              <a:t>uppercase_str</a:t>
            </a:r>
            <a:r>
              <a:rPr lang="fr-FR" dirty="0"/>
              <a:t>; // Affiche "BONJOUR LE MONDE !" </a:t>
            </a:r>
          </a:p>
          <a:p>
            <a:endParaRPr lang="fr-FR"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19</a:t>
            </a:fld>
            <a:endParaRPr lang="en-US"/>
          </a:p>
        </p:txBody>
      </p:sp>
    </p:spTree>
    <p:extLst>
      <p:ext uri="{BB962C8B-B14F-4D97-AF65-F5344CB8AC3E}">
        <p14:creationId xmlns:p14="http://schemas.microsoft.com/office/powerpoint/2010/main" val="1916369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PHP est un langage de programmation principalement utilisé pour développer des applications web dynamiques. Il est souvent utilisé pour créer des sites web, des forums, des blogs, des boutiques en ligne, des systèmes de gestion de contenu (CMS), des applications de médias sociaux et de nombreux autres types d'applications web interactives.</a:t>
            </a:r>
          </a:p>
          <a:p>
            <a:r>
              <a:rPr lang="fr-FR" dirty="0"/>
              <a:t>En utilisant PHP, les développeurs peuvent créer des pages web dynamiques qui affichent des informations en temps réel, telles que les données d'une base de données, les résultats d'une requête utilisateur ou les informations d'un système externe. PHP peut également être utilisé pour créer des scripts en ligne de commande pour automatiser des tâches système ou pour créer des applications de bureau.</a:t>
            </a:r>
          </a:p>
          <a:p>
            <a:r>
              <a:rPr lang="fr-FR" dirty="0"/>
              <a:t>En somme, PHP est un langage de programmation polyvalent qui est très utile pour les développeurs qui souhaitent créer des applications web dynamiques et interactives.</a:t>
            </a:r>
          </a:p>
          <a:p>
            <a:br>
              <a:rPr lang="en-US" dirty="0"/>
            </a:br>
            <a:r>
              <a:rPr lang="fr-FR" dirty="0"/>
              <a:t>Le PHP a été créé pour résoudre une problématique liée à la création de sites web dynamiques à la fin des années 1990. À cette époque, la plupart des sites web étaient des pages statiques écrites en HTML. Cependant, il devenait de plus en plus évident que les sites web devaient devenir plus interactifs et capables de gérer des données dynamiques pour répondre aux besoins des utilisateurs.</a:t>
            </a:r>
          </a:p>
          <a:p>
            <a:r>
              <a:rPr lang="fr-FR" dirty="0"/>
              <a:t>Le créateur du PHP, </a:t>
            </a:r>
            <a:r>
              <a:rPr lang="fr-FR" dirty="0" err="1"/>
              <a:t>Rasmus</a:t>
            </a:r>
            <a:r>
              <a:rPr lang="fr-FR" dirty="0"/>
              <a:t> </a:t>
            </a:r>
            <a:r>
              <a:rPr lang="fr-FR" dirty="0" err="1"/>
              <a:t>Lerdorf</a:t>
            </a:r>
            <a:r>
              <a:rPr lang="fr-FR" dirty="0"/>
              <a:t>, avait besoin d'une solution pour gérer les informations sur son propre site web personnel. Il a créé une série de scripts CGI (Common Gateway Interface) pour gérer les formulaires et stocker les informations dans une base de données.</a:t>
            </a:r>
          </a:p>
          <a:p>
            <a:r>
              <a:rPr lang="fr-FR" dirty="0"/>
              <a:t>Le PHP a été conçu pour rendre la création de sites web dynamiques plus facile en offrant une syntaxe simple et familière pour les développeurs qui avaient déjà une expérience en programmation. En utilisant le PHP, les développeurs pouvaient facilement créer des pages web qui pouvaient interagir avec les utilisateurs et afficher des données dynamiques.</a:t>
            </a:r>
          </a:p>
          <a:p>
            <a:r>
              <a:rPr lang="fr-FR" dirty="0"/>
              <a:t>Ainsi, le PHP a résolu le problème de la création de sites web dynamiques en fournissant un langage de programmation facile à utiliser qui permettait aux développeurs de créer rapidement des pages web interactives et dynamiques. Le PHP est devenu l'un des langages de programmation les plus populaires pour la création de sites web, et il est toujours largement utilisé aujourd'hui.</a:t>
            </a:r>
          </a:p>
          <a:p>
            <a:endParaRPr lang="fr-FR" dirty="0"/>
          </a:p>
          <a:p>
            <a:r>
              <a:rPr lang="fr-FR" dirty="0"/>
              <a:t>Le CGI (Common Gateway Interface) est un protocole standard pour les serveurs web permettant aux scripts de générer des pages web dynamiques. Le protocole CGI définit comment les serveurs web doivent communiquer avec des scripts externes pour traiter les demandes des utilisateurs.</a:t>
            </a:r>
          </a:p>
          <a:p>
            <a:r>
              <a:rPr lang="fr-FR" dirty="0"/>
              <a:t>Les scripts CGI sont des programmes qui sont exécutés sur le serveur web pour générer des pages web dynamiques en réponse aux demandes des utilisateurs. Les scripts CGI peuvent être écrits dans de nombreux langages de programmation, notamment Perl, Python, Ruby et PHP.</a:t>
            </a:r>
          </a:p>
          <a:p>
            <a:r>
              <a:rPr lang="fr-FR" dirty="0"/>
              <a:t>Lorsqu'un utilisateur demande une page web dynamique à partir du serveur, le serveur reçoit la demande et détermine si la page demandée nécessite l'exécution d'un script CGI. Si le script est nécessaire, le serveur exécute le script et transmet les données générées par le script à l'utilisateur sous forme de page web.</a:t>
            </a:r>
          </a:p>
          <a:p>
            <a:r>
              <a:rPr lang="fr-FR" dirty="0"/>
              <a:t>Le protocole CGI a été largement utilisé dans les premiers jours d'Internet pour générer des pages web dynamiques. Cependant, en raison de sa lenteur et de son manque de sécurité, le CGI a été remplacé par des technologies plus modernes, telles que les serveurs d'applications et les </a:t>
            </a:r>
            <a:r>
              <a:rPr lang="fr-FR" dirty="0" err="1"/>
              <a:t>frameworks</a:t>
            </a:r>
            <a:r>
              <a:rPr lang="fr-FR" dirty="0"/>
              <a:t> web, qui sont plus rapides et plus sûrs.</a:t>
            </a:r>
          </a:p>
          <a:p>
            <a:r>
              <a:rPr lang="fr-FR" dirty="0"/>
              <a:t>Aujourd'hui, les scripts CGI sont rarement utilisés pour la création de sites web dynamiques, mais ils sont toujours utilisés pour certaines tâches système, telles que la génération de rapports automatisés et la manipulation de fichiers.</a:t>
            </a:r>
          </a:p>
          <a:p>
            <a:endParaRPr lang="fr-FR" dirty="0"/>
          </a:p>
          <a:p>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6</a:t>
            </a:fld>
            <a:endParaRPr lang="en-US"/>
          </a:p>
        </p:txBody>
      </p:sp>
    </p:spTree>
    <p:extLst>
      <p:ext uri="{BB962C8B-B14F-4D97-AF65-F5344CB8AC3E}">
        <p14:creationId xmlns:p14="http://schemas.microsoft.com/office/powerpoint/2010/main" val="25316520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buFont typeface="Arial" panose="020B0604020202020204" pitchFamily="34" charset="0"/>
              <a:buChar char="•"/>
            </a:pPr>
            <a:r>
              <a:rPr lang="fr-FR" dirty="0"/>
              <a:t>PHP 7 est la version majeure la plus récente de PHP, sortie en 2015.</a:t>
            </a:r>
          </a:p>
          <a:p>
            <a:pPr>
              <a:buFont typeface="Arial" panose="020B0604020202020204" pitchFamily="34" charset="0"/>
              <a:buChar char="•"/>
            </a:pPr>
            <a:r>
              <a:rPr lang="fr-FR" dirty="0"/>
              <a:t>La version 7 de PHP a introduit plusieurs nouvelles fonctionnalités et améliorations significatives par rapport aux versions précédentes de PHP, telles que la performance améliorée, la prise en charge des types scalaires et le retour de type.</a:t>
            </a:r>
          </a:p>
          <a:p>
            <a:pPr>
              <a:buFont typeface="Arial" panose="020B0604020202020204" pitchFamily="34" charset="0"/>
              <a:buChar char="•"/>
            </a:pPr>
            <a:r>
              <a:rPr lang="fr-FR" dirty="0"/>
              <a:t>Les types scalaires sont des types de données simples tels que les entiers, les flottants et les chaînes de caractères qui peuvent être spécifiés dans les signatures de fonction. Cette fonctionnalité permet aux développeurs de mieux définir les types de données attendus pour les arguments et les valeurs de retour des fonctions.</a:t>
            </a:r>
          </a:p>
          <a:p>
            <a:pPr>
              <a:buFont typeface="Arial" panose="020B0604020202020204" pitchFamily="34" charset="0"/>
              <a:buChar char="•"/>
            </a:pPr>
            <a:r>
              <a:rPr lang="fr-FR" dirty="0"/>
              <a:t>Le retour de type permet aux développeurs de spécifier le type de données que renvoie une fonction. Cette fonctionnalité permet aux développeurs de mieux comprendre comment utiliser les résultats d'une fonction et peut aider à éviter les erreurs de programmation.</a:t>
            </a:r>
          </a:p>
          <a:p>
            <a:pPr>
              <a:buFont typeface="Arial" panose="020B0604020202020204" pitchFamily="34" charset="0"/>
              <a:buChar char="•"/>
            </a:pPr>
            <a:r>
              <a:rPr lang="fr-FR" dirty="0"/>
              <a:t>PHP 7 a également introduit la gestion des erreurs plus cohérente, avec de nouvelles classes d'exceptions et une meilleure gestion des erreurs fatales.</a:t>
            </a:r>
          </a:p>
          <a:p>
            <a:pPr>
              <a:buFont typeface="Arial" panose="020B0604020202020204" pitchFamily="34" charset="0"/>
              <a:buChar char="•"/>
            </a:pPr>
            <a:r>
              <a:rPr lang="fr-FR" dirty="0"/>
              <a:t>En termes de performance, PHP 7 est significativement plus rapide que les versions précédentes de PHP. Il est capable de gérer un trafic plus élevé avec moins de ressources système et est capable de gérer plus rapidement les demandes des utilisateurs.</a:t>
            </a:r>
          </a:p>
          <a:p>
            <a:pPr>
              <a:buFont typeface="Arial" panose="020B0604020202020204" pitchFamily="34" charset="0"/>
              <a:buChar char="•"/>
            </a:pPr>
            <a:r>
              <a:rPr lang="fr-FR" dirty="0"/>
              <a:t>D'autres fonctionnalités importantes de PHP 7 incluent l'opérateur de fusion </a:t>
            </a:r>
            <a:r>
              <a:rPr lang="fr-FR" dirty="0" err="1"/>
              <a:t>null</a:t>
            </a:r>
            <a:r>
              <a:rPr lang="fr-FR" dirty="0"/>
              <a:t>, les expressions régulières Unicode et l'amélioration de la gestion de la mémoire.</a:t>
            </a:r>
          </a:p>
          <a:p>
            <a:pPr>
              <a:buFont typeface="Arial" panose="020B0604020202020204" pitchFamily="34" charset="0"/>
              <a:buChar char="•"/>
            </a:pPr>
            <a:r>
              <a:rPr lang="fr-FR" dirty="0"/>
              <a:t>Depuis la sortie de PHP 7, plusieurs versions mineures ont été publiées, apportant des améliorations et des corrections de bugs.</a:t>
            </a:r>
            <a:br>
              <a:rPr lang="fr-FR" dirty="0"/>
            </a:br>
            <a:br>
              <a:rPr lang="fr-FR" dirty="0"/>
            </a:br>
            <a:r>
              <a:rPr lang="fr-FR" dirty="0"/>
              <a:t>PHP 7.4 comme dernière version de la branche, sortie en 2019 - Ajout des propriétés typées - Fonctions d'opérateur de coalescence </a:t>
            </a:r>
            <a:r>
              <a:rPr lang="fr-FR" dirty="0" err="1"/>
              <a:t>null</a:t>
            </a:r>
            <a:r>
              <a:rPr lang="fr-FR" dirty="0"/>
              <a:t> et d'écart (spread </a:t>
            </a:r>
            <a:r>
              <a:rPr lang="fr-FR" dirty="0" err="1"/>
              <a:t>operator</a:t>
            </a:r>
            <a:r>
              <a:rPr lang="fr-FR" dirty="0"/>
              <a:t>) dans les tableaux - Fonction de </a:t>
            </a:r>
            <a:r>
              <a:rPr lang="fr-FR" dirty="0" err="1"/>
              <a:t>préchargement</a:t>
            </a:r>
            <a:r>
              <a:rPr lang="fr-FR" dirty="0"/>
              <a:t> (</a:t>
            </a:r>
            <a:r>
              <a:rPr lang="fr-FR" dirty="0" err="1"/>
              <a:t>preload</a:t>
            </a:r>
            <a:r>
              <a:rPr lang="fr-FR" dirty="0"/>
              <a:t>) pour une meilleure performance f. Compatibilité ascendante et descente avec les versions précédentes - Possibilité de migration progressive des projets développés en PHP 5.6 et versions ultérieures - Certaines fonctionnalités dépréciées ou supprimées nécessitent des ajustements lors de la migration</a:t>
            </a:r>
          </a:p>
          <a:p>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8</a:t>
            </a:fld>
            <a:endParaRPr lang="en-US"/>
          </a:p>
        </p:txBody>
      </p:sp>
    </p:spTree>
    <p:extLst>
      <p:ext uri="{BB962C8B-B14F-4D97-AF65-F5344CB8AC3E}">
        <p14:creationId xmlns:p14="http://schemas.microsoft.com/office/powerpoint/2010/main" val="3137776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Étape 1 : Mise à jour du système</a:t>
            </a:r>
          </a:p>
          <a:p>
            <a:endParaRPr lang="fr-FR" dirty="0"/>
          </a:p>
          <a:p>
            <a:r>
              <a:rPr lang="fr-FR" dirty="0"/>
              <a:t>    Ouvrez un terminal et exécutez la commande suivante pour mettre à jour les paquets existants :</a:t>
            </a:r>
          </a:p>
          <a:p>
            <a:endParaRPr lang="fr-FR" dirty="0"/>
          </a:p>
          <a:p>
            <a:r>
              <a:rPr lang="fr-FR" dirty="0" err="1"/>
              <a:t>bash</a:t>
            </a:r>
            <a:endParaRPr lang="fr-FR" dirty="0"/>
          </a:p>
          <a:p>
            <a:endParaRPr lang="fr-FR" dirty="0"/>
          </a:p>
          <a:p>
            <a:r>
              <a:rPr lang="fr-FR" dirty="0" err="1"/>
              <a:t>sudo</a:t>
            </a:r>
            <a:r>
              <a:rPr lang="fr-FR" dirty="0"/>
              <a:t> </a:t>
            </a:r>
            <a:r>
              <a:rPr lang="fr-FR" dirty="0" err="1"/>
              <a:t>apt</a:t>
            </a:r>
            <a:r>
              <a:rPr lang="fr-FR" dirty="0"/>
              <a:t> update &amp;&amp; </a:t>
            </a:r>
            <a:r>
              <a:rPr lang="fr-FR" dirty="0" err="1"/>
              <a:t>sudo</a:t>
            </a:r>
            <a:r>
              <a:rPr lang="fr-FR" dirty="0"/>
              <a:t> </a:t>
            </a:r>
            <a:r>
              <a:rPr lang="fr-FR" dirty="0" err="1"/>
              <a:t>apt</a:t>
            </a:r>
            <a:r>
              <a:rPr lang="fr-FR" dirty="0"/>
              <a:t> upgrade</a:t>
            </a:r>
          </a:p>
          <a:p>
            <a:endParaRPr lang="fr-FR" dirty="0"/>
          </a:p>
          <a:p>
            <a:r>
              <a:rPr lang="fr-FR" dirty="0"/>
              <a:t>Étape 2 : Installer Apache</a:t>
            </a:r>
          </a:p>
          <a:p>
            <a:endParaRPr lang="fr-FR" dirty="0"/>
          </a:p>
          <a:p>
            <a:r>
              <a:rPr lang="fr-FR" dirty="0"/>
              <a:t>    Exécutez la commande suivante pour installer le serveur web Apache :</a:t>
            </a:r>
          </a:p>
          <a:p>
            <a:endParaRPr lang="fr-FR" dirty="0"/>
          </a:p>
          <a:p>
            <a:r>
              <a:rPr lang="fr-FR" dirty="0" err="1"/>
              <a:t>sudo</a:t>
            </a:r>
            <a:r>
              <a:rPr lang="fr-FR" dirty="0"/>
              <a:t> </a:t>
            </a:r>
            <a:r>
              <a:rPr lang="fr-FR" dirty="0" err="1"/>
              <a:t>apt</a:t>
            </a:r>
            <a:r>
              <a:rPr lang="fr-FR" dirty="0"/>
              <a:t> </a:t>
            </a:r>
            <a:r>
              <a:rPr lang="fr-FR" dirty="0" err="1"/>
              <a:t>install</a:t>
            </a:r>
            <a:r>
              <a:rPr lang="fr-FR" dirty="0"/>
              <a:t> apache2</a:t>
            </a:r>
          </a:p>
          <a:p>
            <a:endParaRPr lang="fr-FR" dirty="0"/>
          </a:p>
          <a:p>
            <a:r>
              <a:rPr lang="fr-FR" dirty="0"/>
              <a:t>    Une fois l'installation terminée, activez Apache pour qu'il démarre automatiquement au démarrage :</a:t>
            </a:r>
          </a:p>
          <a:p>
            <a:endParaRPr lang="fr-FR" dirty="0"/>
          </a:p>
          <a:p>
            <a:r>
              <a:rPr lang="fr-FR" dirty="0" err="1"/>
              <a:t>bash</a:t>
            </a:r>
            <a:endParaRPr lang="fr-FR" dirty="0"/>
          </a:p>
          <a:p>
            <a:endParaRPr lang="fr-FR" dirty="0"/>
          </a:p>
          <a:p>
            <a:r>
              <a:rPr lang="fr-FR" dirty="0" err="1"/>
              <a:t>sudo</a:t>
            </a:r>
            <a:r>
              <a:rPr lang="fr-FR" dirty="0"/>
              <a:t> </a:t>
            </a:r>
            <a:r>
              <a:rPr lang="fr-FR" dirty="0" err="1"/>
              <a:t>systemctl</a:t>
            </a:r>
            <a:r>
              <a:rPr lang="fr-FR" dirty="0"/>
              <a:t> enable apache2</a:t>
            </a:r>
          </a:p>
          <a:p>
            <a:endParaRPr lang="fr-FR" dirty="0"/>
          </a:p>
          <a:p>
            <a:r>
              <a:rPr lang="fr-FR" dirty="0"/>
              <a:t>    Démarrez le serveur Apache :</a:t>
            </a:r>
          </a:p>
          <a:p>
            <a:endParaRPr lang="fr-FR" dirty="0"/>
          </a:p>
          <a:p>
            <a:r>
              <a:rPr lang="fr-FR" dirty="0" err="1"/>
              <a:t>bash</a:t>
            </a:r>
            <a:endParaRPr lang="fr-FR" dirty="0"/>
          </a:p>
          <a:p>
            <a:endParaRPr lang="fr-FR" dirty="0"/>
          </a:p>
          <a:p>
            <a:r>
              <a:rPr lang="fr-FR" dirty="0" err="1"/>
              <a:t>sudo</a:t>
            </a:r>
            <a:r>
              <a:rPr lang="fr-FR" dirty="0"/>
              <a:t> </a:t>
            </a:r>
            <a:r>
              <a:rPr lang="fr-FR" dirty="0" err="1"/>
              <a:t>systemctl</a:t>
            </a:r>
            <a:r>
              <a:rPr lang="fr-FR" dirty="0"/>
              <a:t> start apache2</a:t>
            </a:r>
          </a:p>
          <a:p>
            <a:endParaRPr lang="fr-FR" dirty="0"/>
          </a:p>
          <a:p>
            <a:r>
              <a:rPr lang="fr-FR" dirty="0"/>
              <a:t>    Pour vérifier si Apache est installé et fonctionne correctement, ouvrez un navigateur et accédez à l'URL suivante :</a:t>
            </a:r>
          </a:p>
          <a:p>
            <a:endParaRPr lang="fr-FR" dirty="0"/>
          </a:p>
          <a:p>
            <a:r>
              <a:rPr lang="fr-FR" dirty="0" err="1"/>
              <a:t>nav</a:t>
            </a:r>
            <a:endParaRPr lang="fr-FR" dirty="0"/>
          </a:p>
          <a:p>
            <a:endParaRPr lang="fr-FR" dirty="0"/>
          </a:p>
          <a:p>
            <a:r>
              <a:rPr lang="fr-FR" dirty="0"/>
              <a:t>http://localhost/</a:t>
            </a:r>
          </a:p>
          <a:p>
            <a:endParaRPr lang="fr-FR" dirty="0"/>
          </a:p>
          <a:p>
            <a:r>
              <a:rPr lang="fr-FR" dirty="0"/>
              <a:t>Étape 3 : Installer PHP</a:t>
            </a:r>
          </a:p>
          <a:p>
            <a:endParaRPr lang="fr-FR" dirty="0"/>
          </a:p>
          <a:p>
            <a:r>
              <a:rPr lang="fr-FR" dirty="0"/>
              <a:t>    Installez PHP en exécutant la commande suivante :</a:t>
            </a:r>
          </a:p>
          <a:p>
            <a:endParaRPr lang="fr-FR" dirty="0"/>
          </a:p>
          <a:p>
            <a:r>
              <a:rPr lang="fr-FR" dirty="0" err="1"/>
              <a:t>bash</a:t>
            </a:r>
            <a:endParaRPr lang="fr-FR" dirty="0"/>
          </a:p>
          <a:p>
            <a:endParaRPr lang="fr-FR" dirty="0"/>
          </a:p>
          <a:p>
            <a:r>
              <a:rPr lang="fr-FR" dirty="0" err="1"/>
              <a:t>sudo</a:t>
            </a:r>
            <a:r>
              <a:rPr lang="fr-FR" dirty="0"/>
              <a:t> </a:t>
            </a:r>
            <a:r>
              <a:rPr lang="fr-FR" dirty="0" err="1"/>
              <a:t>apt</a:t>
            </a:r>
            <a:r>
              <a:rPr lang="fr-FR" dirty="0"/>
              <a:t> </a:t>
            </a:r>
            <a:r>
              <a:rPr lang="fr-FR" dirty="0" err="1"/>
              <a:t>install</a:t>
            </a:r>
            <a:r>
              <a:rPr lang="fr-FR" dirty="0"/>
              <a:t> </a:t>
            </a:r>
            <a:r>
              <a:rPr lang="fr-FR" dirty="0" err="1"/>
              <a:t>php</a:t>
            </a:r>
            <a:r>
              <a:rPr lang="fr-FR" dirty="0"/>
              <a:t> libapache2-mod-php</a:t>
            </a:r>
          </a:p>
          <a:p>
            <a:endParaRPr lang="fr-FR" dirty="0"/>
          </a:p>
          <a:p>
            <a:r>
              <a:rPr lang="fr-FR" dirty="0"/>
              <a:t>    Redémarrez le serveur Apache pour prendre en compte les modifications :</a:t>
            </a:r>
          </a:p>
          <a:p>
            <a:endParaRPr lang="fr-FR" dirty="0"/>
          </a:p>
          <a:p>
            <a:r>
              <a:rPr lang="fr-FR" dirty="0" err="1"/>
              <a:t>sudo</a:t>
            </a:r>
            <a:r>
              <a:rPr lang="fr-FR" dirty="0"/>
              <a:t> </a:t>
            </a:r>
            <a:r>
              <a:rPr lang="fr-FR" dirty="0" err="1"/>
              <a:t>systemctl</a:t>
            </a:r>
            <a:r>
              <a:rPr lang="fr-FR" dirty="0"/>
              <a:t> restart apache2</a:t>
            </a:r>
          </a:p>
          <a:p>
            <a:endParaRPr lang="fr-FR" dirty="0"/>
          </a:p>
          <a:p>
            <a:r>
              <a:rPr lang="fr-FR" dirty="0"/>
              <a:t>    Pour vérifier si PHP est correctement installé, créez un fichier </a:t>
            </a:r>
            <a:r>
              <a:rPr lang="fr-FR" dirty="0" err="1"/>
              <a:t>info.php</a:t>
            </a:r>
            <a:r>
              <a:rPr lang="fr-FR" dirty="0"/>
              <a:t> dans le répertoire /var/www/html :</a:t>
            </a:r>
          </a:p>
          <a:p>
            <a:endParaRPr lang="fr-FR" dirty="0"/>
          </a:p>
          <a:p>
            <a:r>
              <a:rPr lang="fr-FR" dirty="0" err="1"/>
              <a:t>nav</a:t>
            </a:r>
            <a:endParaRPr lang="fr-FR" dirty="0"/>
          </a:p>
          <a:p>
            <a:endParaRPr lang="fr-FR" dirty="0"/>
          </a:p>
          <a:p>
            <a:r>
              <a:rPr lang="fr-FR" dirty="0" err="1"/>
              <a:t>sudo</a:t>
            </a:r>
            <a:r>
              <a:rPr lang="fr-FR" dirty="0"/>
              <a:t> nano /var/www/html/</a:t>
            </a:r>
            <a:r>
              <a:rPr lang="fr-FR" dirty="0" err="1"/>
              <a:t>info.php</a:t>
            </a:r>
            <a:endParaRPr lang="fr-FR" dirty="0"/>
          </a:p>
          <a:p>
            <a:endParaRPr lang="fr-FR" dirty="0"/>
          </a:p>
          <a:p>
            <a:r>
              <a:rPr lang="fr-FR" dirty="0"/>
              <a:t>    Ajoutez le code suivant dans le fichier </a:t>
            </a:r>
            <a:r>
              <a:rPr lang="fr-FR" dirty="0" err="1"/>
              <a:t>info.php</a:t>
            </a:r>
            <a:r>
              <a:rPr lang="fr-FR" dirty="0"/>
              <a:t> :</a:t>
            </a:r>
          </a:p>
          <a:p>
            <a:endParaRPr lang="fr-FR" dirty="0"/>
          </a:p>
          <a:p>
            <a:r>
              <a:rPr lang="fr-FR" dirty="0" err="1"/>
              <a:t>php</a:t>
            </a:r>
            <a:endParaRPr lang="fr-FR" dirty="0"/>
          </a:p>
          <a:p>
            <a:endParaRPr lang="fr-FR" dirty="0"/>
          </a:p>
          <a:p>
            <a:r>
              <a:rPr lang="fr-FR" dirty="0"/>
              <a:t>&lt;?</a:t>
            </a:r>
            <a:r>
              <a:rPr lang="fr-FR" dirty="0" err="1"/>
              <a:t>php</a:t>
            </a:r>
            <a:endParaRPr lang="fr-FR" dirty="0"/>
          </a:p>
          <a:p>
            <a:r>
              <a:rPr lang="fr-FR" dirty="0" err="1"/>
              <a:t>phpinfo</a:t>
            </a:r>
            <a:r>
              <a:rPr lang="fr-FR" dirty="0"/>
              <a:t>();</a:t>
            </a:r>
          </a:p>
          <a:p>
            <a:r>
              <a:rPr lang="fr-FR" dirty="0"/>
              <a:t>?&gt;</a:t>
            </a:r>
          </a:p>
          <a:p>
            <a:endParaRPr lang="fr-FR" dirty="0"/>
          </a:p>
          <a:p>
            <a:r>
              <a:rPr lang="fr-FR" dirty="0"/>
              <a:t>    Enregistrez le fichier et quittez l'éditeur de texte.</a:t>
            </a:r>
          </a:p>
          <a:p>
            <a:endParaRPr lang="fr-FR" dirty="0"/>
          </a:p>
          <a:p>
            <a:r>
              <a:rPr lang="fr-FR" dirty="0"/>
              <a:t>    Ouvrez un navigateur et accédez à l'URL suivante pour vérifier l'installation de PHP :</a:t>
            </a:r>
          </a:p>
          <a:p>
            <a:endParaRPr lang="fr-FR" dirty="0"/>
          </a:p>
          <a:p>
            <a:r>
              <a:rPr lang="fr-FR" dirty="0" err="1"/>
              <a:t>nav</a:t>
            </a:r>
            <a:endParaRPr lang="fr-FR" dirty="0"/>
          </a:p>
          <a:p>
            <a:endParaRPr lang="fr-FR" dirty="0"/>
          </a:p>
          <a:p>
            <a:r>
              <a:rPr lang="fr-FR" dirty="0"/>
              <a:t>http://localhost/info.php</a:t>
            </a:r>
          </a:p>
          <a:p>
            <a:endParaRPr lang="fr-FR" dirty="0"/>
          </a:p>
          <a:p>
            <a:r>
              <a:rPr lang="fr-FR" dirty="0"/>
              <a:t>Étape 4 : Installer MySQL (optionnel)</a:t>
            </a:r>
          </a:p>
          <a:p>
            <a:endParaRPr lang="fr-FR" dirty="0"/>
          </a:p>
          <a:p>
            <a:r>
              <a:rPr lang="fr-FR" dirty="0"/>
              <a:t>    Si vous souhaitez utiliser une base de données MySQL avec PHP, installez le serveur MySQL avec la commande suivante :</a:t>
            </a:r>
          </a:p>
          <a:p>
            <a:endParaRPr lang="fr-FR" dirty="0"/>
          </a:p>
          <a:p>
            <a:r>
              <a:rPr lang="fr-FR" dirty="0" err="1"/>
              <a:t>sudo</a:t>
            </a:r>
            <a:r>
              <a:rPr lang="fr-FR" dirty="0"/>
              <a:t> </a:t>
            </a:r>
            <a:r>
              <a:rPr lang="fr-FR" dirty="0" err="1"/>
              <a:t>apt</a:t>
            </a:r>
            <a:r>
              <a:rPr lang="fr-FR" dirty="0"/>
              <a:t> </a:t>
            </a:r>
            <a:r>
              <a:rPr lang="fr-FR" dirty="0" err="1"/>
              <a:t>install</a:t>
            </a:r>
            <a:r>
              <a:rPr lang="fr-FR" dirty="0"/>
              <a:t> </a:t>
            </a:r>
            <a:r>
              <a:rPr lang="fr-FR" dirty="0" err="1"/>
              <a:t>mysql</a:t>
            </a:r>
            <a:r>
              <a:rPr lang="fr-FR" dirty="0"/>
              <a:t>-server</a:t>
            </a:r>
          </a:p>
          <a:p>
            <a:endParaRPr lang="fr-FR" dirty="0"/>
          </a:p>
          <a:p>
            <a:r>
              <a:rPr lang="fr-FR" dirty="0"/>
              <a:t>    Une fois l'installation terminée, exécutez la commande suivante pour sécuriser l'installation de MySQL :</a:t>
            </a:r>
          </a:p>
          <a:p>
            <a:endParaRPr lang="fr-FR" dirty="0"/>
          </a:p>
          <a:p>
            <a:r>
              <a:rPr lang="fr-FR" dirty="0" err="1"/>
              <a:t>sudo</a:t>
            </a:r>
            <a:r>
              <a:rPr lang="fr-FR" dirty="0"/>
              <a:t> </a:t>
            </a:r>
            <a:r>
              <a:rPr lang="fr-FR" dirty="0" err="1"/>
              <a:t>mysql_secure_installation</a:t>
            </a:r>
            <a:endParaRPr lang="fr-FR" dirty="0"/>
          </a:p>
          <a:p>
            <a:endParaRPr lang="fr-FR" dirty="0"/>
          </a:p>
          <a:p>
            <a:r>
              <a:rPr lang="fr-FR" dirty="0"/>
              <a:t>    Répondez aux questions pour configurer le mot de passe root et les paramètres de sécurité.</a:t>
            </a:r>
          </a:p>
          <a:p>
            <a:endParaRPr lang="fr-FR" dirty="0"/>
          </a:p>
          <a:p>
            <a:r>
              <a:rPr lang="fr-FR" dirty="0"/>
              <a:t>Étape 5 : Installer phpMyAdmin (optionnel)</a:t>
            </a:r>
          </a:p>
          <a:p>
            <a:endParaRPr lang="fr-FR" dirty="0"/>
          </a:p>
          <a:p>
            <a:r>
              <a:rPr lang="fr-FR" dirty="0"/>
              <a:t>    Si vous préférez utiliser une interface graphique pour gérer vos bases de données MySQL, installez phpMyAdmin avec la commande suivante :</a:t>
            </a:r>
          </a:p>
          <a:p>
            <a:endParaRPr lang="fr-FR" dirty="0"/>
          </a:p>
          <a:p>
            <a:r>
              <a:rPr lang="fr-FR" dirty="0" err="1"/>
              <a:t>sudo</a:t>
            </a:r>
            <a:r>
              <a:rPr lang="fr-FR" dirty="0"/>
              <a:t> </a:t>
            </a:r>
            <a:r>
              <a:rPr lang="fr-FR" dirty="0" err="1"/>
              <a:t>apt</a:t>
            </a:r>
            <a:r>
              <a:rPr lang="fr-FR" dirty="0"/>
              <a:t> </a:t>
            </a:r>
            <a:r>
              <a:rPr lang="fr-FR" dirty="0" err="1"/>
              <a:t>install</a:t>
            </a:r>
            <a:r>
              <a:rPr lang="fr-FR" dirty="0"/>
              <a:t> </a:t>
            </a:r>
            <a:r>
              <a:rPr lang="fr-FR" dirty="0" err="1"/>
              <a:t>phpmyadmin</a:t>
            </a:r>
            <a:endParaRPr lang="fr-FR" dirty="0"/>
          </a:p>
          <a:p>
            <a:endParaRPr lang="fr-FR" dirty="0"/>
          </a:p>
          <a:p>
            <a:r>
              <a:rPr lang="fr-FR" dirty="0"/>
              <a:t>    Pendant l'installation, choisissez Apache comme serveur web et configurez le mot de passe pour phpMyAdmin.</a:t>
            </a:r>
          </a:p>
          <a:p>
            <a:endParaRPr lang="fr-FR" dirty="0"/>
          </a:p>
          <a:p>
            <a:r>
              <a:rPr lang="fr-FR" dirty="0"/>
              <a:t>    Redémarrez le serveur Apache pour prendre en compte les modifications :</a:t>
            </a:r>
          </a:p>
          <a:p>
            <a:endParaRPr lang="fr-FR" dirty="0"/>
          </a:p>
          <a:p>
            <a:r>
              <a:rPr lang="fr-FR" dirty="0" err="1"/>
              <a:t>sudo</a:t>
            </a:r>
            <a:r>
              <a:rPr lang="fr-FR" dirty="0"/>
              <a:t> </a:t>
            </a:r>
            <a:r>
              <a:rPr lang="fr-FR" dirty="0" err="1"/>
              <a:t>systemctl</a:t>
            </a:r>
            <a:r>
              <a:rPr lang="fr-FR" dirty="0"/>
              <a:t> restart apache2</a:t>
            </a:r>
          </a:p>
          <a:p>
            <a:endParaRPr lang="fr-FR" dirty="0"/>
          </a:p>
          <a:p>
            <a:r>
              <a:rPr lang="fr-FR" dirty="0"/>
              <a:t>    Accédez à phpMyAdmin via l'URL suivante :</a:t>
            </a:r>
          </a:p>
          <a:p>
            <a:endParaRPr lang="fr-FR" dirty="0"/>
          </a:p>
          <a:p>
            <a:r>
              <a:rPr lang="fr-FR" dirty="0"/>
              <a:t>javascript</a:t>
            </a:r>
          </a:p>
          <a:p>
            <a:endParaRPr lang="fr-FR" dirty="0"/>
          </a:p>
          <a:p>
            <a:r>
              <a:rPr lang="fr-FR" dirty="0"/>
              <a:t>http://localhost/phpmyadmin</a:t>
            </a:r>
          </a:p>
          <a:p>
            <a:endParaRPr lang="fr-FR" dirty="0"/>
          </a:p>
          <a:p>
            <a:r>
              <a:rPr lang="fr-FR" dirty="0"/>
              <a:t>Étape 6 : Installer un IDE (optionnel)</a:t>
            </a:r>
          </a:p>
          <a:p>
            <a:endParaRPr lang="fr-FR" dirty="0"/>
          </a:p>
          <a:p>
            <a:r>
              <a:rPr lang="fr-FR" dirty="0"/>
              <a:t>    Vous pouvez également installer un environnement de développement intégré (IDE) pour travailler avec PHP, comme Visual Studio Code, </a:t>
            </a:r>
            <a:r>
              <a:rPr lang="fr-FR" dirty="0" err="1"/>
              <a:t>PHPStorm</a:t>
            </a:r>
            <a:r>
              <a:rPr lang="fr-FR" dirty="0"/>
              <a:t> ou Sublime </a:t>
            </a:r>
            <a:r>
              <a:rPr lang="fr-FR" dirty="0" err="1"/>
              <a:t>Text</a:t>
            </a:r>
            <a:r>
              <a:rPr lang="fr-FR" dirty="0"/>
              <a:t>. Par exemple, pour installer Visual Studio Code, suivez les instructions sur le site officiel : https://code.visualstudio.com/docs/setup/linux</a:t>
            </a:r>
          </a:p>
          <a:p>
            <a:endParaRPr lang="fr-FR" dirty="0"/>
          </a:p>
          <a:p>
            <a:r>
              <a:rPr lang="fr-FR" dirty="0"/>
              <a:t>Félicitations ! Vous avez maintenant installé et configuré un environnement de développement PHP sur Ubuntu 20.04.</a:t>
            </a:r>
          </a:p>
          <a:p>
            <a:endParaRPr lang="en-US" dirty="0"/>
          </a:p>
          <a:p>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9</a:t>
            </a:fld>
            <a:endParaRPr lang="en-US"/>
          </a:p>
        </p:txBody>
      </p:sp>
    </p:spTree>
    <p:extLst>
      <p:ext uri="{BB962C8B-B14F-4D97-AF65-F5344CB8AC3E}">
        <p14:creationId xmlns:p14="http://schemas.microsoft.com/office/powerpoint/2010/main" val="3941353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Voici les notes concernant la syntaxe de base, les variables, les types de données et les opérateurs en PHP :</a:t>
            </a:r>
          </a:p>
          <a:p>
            <a:pPr>
              <a:buFont typeface="Arial" panose="020B0604020202020204" pitchFamily="34" charset="0"/>
              <a:buChar char="•"/>
            </a:pPr>
            <a:r>
              <a:rPr lang="fr-FR" dirty="0"/>
              <a:t>La syntaxe de base de PHP est similaire à celle d'autres langages de programmation tels que C, Java et Perl.</a:t>
            </a:r>
          </a:p>
          <a:p>
            <a:pPr>
              <a:buFont typeface="Arial" panose="020B0604020202020204" pitchFamily="34" charset="0"/>
              <a:buChar char="•"/>
            </a:pPr>
            <a:r>
              <a:rPr lang="fr-FR" dirty="0"/>
              <a:t>Les scripts PHP sont généralement intégrés dans des pages HTML et sont délimités par des balises &lt;?</a:t>
            </a:r>
            <a:r>
              <a:rPr lang="fr-FR" dirty="0" err="1"/>
              <a:t>php</a:t>
            </a:r>
            <a:r>
              <a:rPr lang="fr-FR" dirty="0"/>
              <a:t> et ?&gt;.</a:t>
            </a:r>
          </a:p>
          <a:p>
            <a:pPr>
              <a:buFont typeface="Arial" panose="020B0604020202020204" pitchFamily="34" charset="0"/>
              <a:buChar char="•"/>
            </a:pPr>
            <a:r>
              <a:rPr lang="fr-FR" dirty="0"/>
              <a:t>Les variables en PHP sont déclarées avec le signe dollar ($) suivi du nom de la variable. Par exemple, $</a:t>
            </a:r>
            <a:r>
              <a:rPr lang="fr-FR" dirty="0" err="1"/>
              <a:t>nom_variable</a:t>
            </a:r>
            <a:r>
              <a:rPr lang="fr-FR" dirty="0"/>
              <a:t>.</a:t>
            </a:r>
          </a:p>
          <a:p>
            <a:pPr>
              <a:buFont typeface="Arial" panose="020B0604020202020204" pitchFamily="34" charset="0"/>
              <a:buChar char="•"/>
            </a:pPr>
            <a:r>
              <a:rPr lang="fr-FR" dirty="0"/>
              <a:t>Les variables en PHP sont faiblement typées, ce qui signifie qu'il n'est pas nécessaire de spécifier le type de données lors de la déclaration de la variable.</a:t>
            </a:r>
          </a:p>
          <a:p>
            <a:pPr>
              <a:buFont typeface="Arial" panose="020B0604020202020204" pitchFamily="34" charset="0"/>
              <a:buChar char="•"/>
            </a:pPr>
            <a:r>
              <a:rPr lang="fr-FR" dirty="0"/>
              <a:t>PHP prend en charge plusieurs types de données, tels que les entiers (</a:t>
            </a:r>
            <a:r>
              <a:rPr lang="fr-FR" dirty="0" err="1"/>
              <a:t>int</a:t>
            </a:r>
            <a:r>
              <a:rPr lang="fr-FR" dirty="0"/>
              <a:t>), les nombres à virgule flottante (</a:t>
            </a:r>
            <a:r>
              <a:rPr lang="fr-FR" dirty="0" err="1"/>
              <a:t>float</a:t>
            </a:r>
            <a:r>
              <a:rPr lang="fr-FR" dirty="0"/>
              <a:t>), les chaînes de caractères (string), les tableaux (</a:t>
            </a:r>
            <a:r>
              <a:rPr lang="fr-FR" dirty="0" err="1"/>
              <a:t>array</a:t>
            </a:r>
            <a:r>
              <a:rPr lang="fr-FR" dirty="0"/>
              <a:t>), les objets (</a:t>
            </a:r>
            <a:r>
              <a:rPr lang="fr-FR" dirty="0" err="1"/>
              <a:t>object</a:t>
            </a:r>
            <a:r>
              <a:rPr lang="fr-FR" dirty="0"/>
              <a:t>), les booléens (</a:t>
            </a:r>
            <a:r>
              <a:rPr lang="fr-FR" dirty="0" err="1"/>
              <a:t>bool</a:t>
            </a:r>
            <a:r>
              <a:rPr lang="fr-FR" dirty="0"/>
              <a:t>) et les valeurs </a:t>
            </a:r>
            <a:r>
              <a:rPr lang="fr-FR" dirty="0" err="1"/>
              <a:t>null</a:t>
            </a:r>
            <a:r>
              <a:rPr lang="fr-FR" dirty="0"/>
              <a:t> (</a:t>
            </a:r>
            <a:r>
              <a:rPr lang="fr-FR" dirty="0" err="1"/>
              <a:t>null</a:t>
            </a:r>
            <a:r>
              <a:rPr lang="fr-FR" dirty="0"/>
              <a:t>).</a:t>
            </a:r>
          </a:p>
          <a:p>
            <a:pPr>
              <a:buFont typeface="Arial" panose="020B0604020202020204" pitchFamily="34" charset="0"/>
              <a:buChar char="•"/>
            </a:pPr>
            <a:r>
              <a:rPr lang="fr-FR" dirty="0"/>
              <a:t>Les opérateurs en PHP sont similaires à ceux d'autres langages de programmation, tels que l'addition (+), la soustraction (-), la multiplication (*), la division (/), le modulo (%), l'incrémentation (++) et la décrémentation (--).</a:t>
            </a:r>
          </a:p>
          <a:p>
            <a:pPr>
              <a:buFont typeface="Arial" panose="020B0604020202020204" pitchFamily="34" charset="0"/>
              <a:buChar char="•"/>
            </a:pPr>
            <a:r>
              <a:rPr lang="fr-FR" dirty="0"/>
              <a:t>PHP prend également en charge des opérateurs de comparaison tels que l'égalité (==), la non-égalité (!=), la supériorité (&gt;) et l'infériorité (&lt;), ainsi que des opérateurs logiques tels que le ET (&amp;&amp;), le OU (||) et le NON (!).</a:t>
            </a:r>
          </a:p>
          <a:p>
            <a:pPr>
              <a:buFont typeface="Arial" panose="020B0604020202020204" pitchFamily="34" charset="0"/>
              <a:buChar char="•"/>
            </a:pPr>
            <a:r>
              <a:rPr lang="fr-FR" dirty="0"/>
              <a:t>Les tableaux en PHP peuvent être déclarés avec la fonction </a:t>
            </a:r>
            <a:r>
              <a:rPr lang="fr-FR" dirty="0" err="1"/>
              <a:t>array</a:t>
            </a:r>
            <a:r>
              <a:rPr lang="fr-FR" dirty="0"/>
              <a:t>() et peuvent être utilisés pour stocker plusieurs valeurs dans une seule variable.</a:t>
            </a:r>
          </a:p>
          <a:p>
            <a:pPr>
              <a:buFont typeface="Arial" panose="020B0604020202020204" pitchFamily="34" charset="0"/>
              <a:buChar char="•"/>
            </a:pPr>
            <a:r>
              <a:rPr lang="fr-FR" dirty="0"/>
              <a:t>Les chaînes de caractères en PHP peuvent être concaténées avec l'opérateur de concaténation (.), et les fonctions telles que </a:t>
            </a:r>
            <a:r>
              <a:rPr lang="fr-FR" dirty="0" err="1"/>
              <a:t>strlen</a:t>
            </a:r>
            <a:r>
              <a:rPr lang="fr-FR" dirty="0"/>
              <a:t>() peuvent être utilisées pour déterminer la longueur d'une chaîne.</a:t>
            </a:r>
          </a:p>
          <a:p>
            <a:pPr>
              <a:buFont typeface="Arial" panose="020B0604020202020204" pitchFamily="34" charset="0"/>
              <a:buChar char="•"/>
            </a:pPr>
            <a:r>
              <a:rPr lang="fr-FR" dirty="0"/>
              <a:t>Les structures de contrôle en PHP, telles que les boucles et les instructions conditionnelles (if/</a:t>
            </a:r>
            <a:r>
              <a:rPr lang="fr-FR" dirty="0" err="1"/>
              <a:t>else</a:t>
            </a:r>
            <a:r>
              <a:rPr lang="fr-FR" dirty="0"/>
              <a:t>), sont similaires à celles d'autres langages de programmation et sont utilisées pour contrôler le flux d'exécution du programme.</a:t>
            </a:r>
          </a:p>
          <a:p>
            <a:r>
              <a:rPr lang="fr-FR" dirty="0"/>
              <a:t>En utilisant ces concepts de base en PHP, les développeurs peuvent créer des applications web dynamiques et interactives avec une grande variété de fonctionnalités.</a:t>
            </a:r>
          </a:p>
          <a:p>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11</a:t>
            </a:fld>
            <a:endParaRPr lang="en-US"/>
          </a:p>
        </p:txBody>
      </p:sp>
    </p:spTree>
    <p:extLst>
      <p:ext uri="{BB962C8B-B14F-4D97-AF65-F5344CB8AC3E}">
        <p14:creationId xmlns:p14="http://schemas.microsoft.com/office/powerpoint/2010/main" val="4009427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Locale : Une variable locale est définie et utilisée à l'intérieur d'une fonction ou d'un bloc de code spécifique. Sa portée est limitée au contexte dans lequel elle a été déclarée. Une fois que l'exécution de la fonction ou du bloc de code est terminée, la variable locale est détruite et n'est plus accessible.</a:t>
            </a:r>
          </a:p>
          <a:p>
            <a:r>
              <a:rPr lang="fr-FR" dirty="0"/>
              <a:t>Globale : Une variable globale est définie en dehors de toute fonction et est accessible dans tout le script, y compris à l'intérieur des fonctions (à condition d'utiliser le mot-clé global pour y accéder). Les variables globales sont utiles lorsque vous avez besoin de partager des données entre différentes parties de votre code.</a:t>
            </a:r>
          </a:p>
          <a:p>
            <a:r>
              <a:rPr lang="fr-FR" dirty="0"/>
              <a:t>Statique : Une variable statique est définie à l'intérieur d'une fonction, mais contrairement aux variables locales, elle conserve sa valeur entre les appels de la fonction. Cela signifie que la variable n'est pas détruite lorsqu'une fonction se termine, et sa valeur est conservée pour les appels suivants de la fonction. Pour déclarer une variable statique, utilisez le mot-clé </a:t>
            </a:r>
            <a:r>
              <a:rPr lang="fr-FR" dirty="0" err="1"/>
              <a:t>static</a:t>
            </a:r>
            <a:r>
              <a:rPr lang="fr-FR" dirty="0"/>
              <a:t> avant la déclaration de la variable.</a:t>
            </a:r>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12</a:t>
            </a:fld>
            <a:endParaRPr lang="en-US"/>
          </a:p>
        </p:txBody>
      </p:sp>
    </p:spTree>
    <p:extLst>
      <p:ext uri="{BB962C8B-B14F-4D97-AF65-F5344CB8AC3E}">
        <p14:creationId xmlns:p14="http://schemas.microsoft.com/office/powerpoint/2010/main" val="1402270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Voici les notes concernant la syntaxe de base, les variables, les types de données et les opérateurs en PHP :</a:t>
            </a:r>
          </a:p>
          <a:p>
            <a:pPr>
              <a:buFont typeface="Arial" panose="020B0604020202020204" pitchFamily="34" charset="0"/>
              <a:buChar char="•"/>
            </a:pPr>
            <a:r>
              <a:rPr lang="fr-FR" dirty="0"/>
              <a:t>La syntaxe de base de PHP est similaire à celle d'autres langages de programmation tels que C, Java et Perl.</a:t>
            </a:r>
          </a:p>
          <a:p>
            <a:pPr>
              <a:buFont typeface="Arial" panose="020B0604020202020204" pitchFamily="34" charset="0"/>
              <a:buChar char="•"/>
            </a:pPr>
            <a:r>
              <a:rPr lang="fr-FR" dirty="0"/>
              <a:t>Les scripts PHP sont généralement intégrés dans des pages HTML et sont délimités par des balises &lt;?</a:t>
            </a:r>
            <a:r>
              <a:rPr lang="fr-FR" dirty="0" err="1"/>
              <a:t>php</a:t>
            </a:r>
            <a:r>
              <a:rPr lang="fr-FR" dirty="0"/>
              <a:t> et ?&gt;.</a:t>
            </a:r>
          </a:p>
          <a:p>
            <a:pPr>
              <a:buFont typeface="Arial" panose="020B0604020202020204" pitchFamily="34" charset="0"/>
              <a:buChar char="•"/>
            </a:pPr>
            <a:r>
              <a:rPr lang="fr-FR" dirty="0"/>
              <a:t>Les variables en PHP sont déclarées avec le signe dollar ($) suivi du nom de la variable. Par exemple, $</a:t>
            </a:r>
            <a:r>
              <a:rPr lang="fr-FR" dirty="0" err="1"/>
              <a:t>nom_variable</a:t>
            </a:r>
            <a:r>
              <a:rPr lang="fr-FR" dirty="0"/>
              <a:t>.</a:t>
            </a:r>
          </a:p>
          <a:p>
            <a:pPr>
              <a:buFont typeface="Arial" panose="020B0604020202020204" pitchFamily="34" charset="0"/>
              <a:buChar char="•"/>
            </a:pPr>
            <a:r>
              <a:rPr lang="fr-FR" dirty="0"/>
              <a:t>Les variables en PHP sont faiblement typées, ce qui signifie qu'il n'est pas nécessaire de spécifier le type de données lors de la déclaration de la variable.</a:t>
            </a:r>
          </a:p>
          <a:p>
            <a:pPr>
              <a:buFont typeface="Arial" panose="020B0604020202020204" pitchFamily="34" charset="0"/>
              <a:buChar char="•"/>
            </a:pPr>
            <a:r>
              <a:rPr lang="fr-FR" dirty="0"/>
              <a:t>PHP prend en charge plusieurs types de données, tels que les entiers (</a:t>
            </a:r>
            <a:r>
              <a:rPr lang="fr-FR" dirty="0" err="1"/>
              <a:t>int</a:t>
            </a:r>
            <a:r>
              <a:rPr lang="fr-FR" dirty="0"/>
              <a:t>), les nombres à virgule flottante (</a:t>
            </a:r>
            <a:r>
              <a:rPr lang="fr-FR" dirty="0" err="1"/>
              <a:t>float</a:t>
            </a:r>
            <a:r>
              <a:rPr lang="fr-FR" dirty="0"/>
              <a:t>), les chaînes de caractères (string), les tableaux (</a:t>
            </a:r>
            <a:r>
              <a:rPr lang="fr-FR" dirty="0" err="1"/>
              <a:t>array</a:t>
            </a:r>
            <a:r>
              <a:rPr lang="fr-FR" dirty="0"/>
              <a:t>), les objets (</a:t>
            </a:r>
            <a:r>
              <a:rPr lang="fr-FR" dirty="0" err="1"/>
              <a:t>object</a:t>
            </a:r>
            <a:r>
              <a:rPr lang="fr-FR" dirty="0"/>
              <a:t>), les booléens (</a:t>
            </a:r>
            <a:r>
              <a:rPr lang="fr-FR" dirty="0" err="1"/>
              <a:t>bool</a:t>
            </a:r>
            <a:r>
              <a:rPr lang="fr-FR" dirty="0"/>
              <a:t>) et les valeurs </a:t>
            </a:r>
            <a:r>
              <a:rPr lang="fr-FR" dirty="0" err="1"/>
              <a:t>null</a:t>
            </a:r>
            <a:r>
              <a:rPr lang="fr-FR" dirty="0"/>
              <a:t> (</a:t>
            </a:r>
            <a:r>
              <a:rPr lang="fr-FR" dirty="0" err="1"/>
              <a:t>null</a:t>
            </a:r>
            <a:r>
              <a:rPr lang="fr-FR" dirty="0"/>
              <a:t>).</a:t>
            </a:r>
          </a:p>
          <a:p>
            <a:pPr>
              <a:buFont typeface="Arial" panose="020B0604020202020204" pitchFamily="34" charset="0"/>
              <a:buChar char="•"/>
            </a:pPr>
            <a:r>
              <a:rPr lang="fr-FR" dirty="0"/>
              <a:t>Les opérateurs en PHP sont similaires à ceux d'autres langages de programmation, tels que l'addition (+), la soustraction (-), la multiplication (*), la division (/), le modulo (%), l'incrémentation (++) et la décrémentation (--).</a:t>
            </a:r>
          </a:p>
          <a:p>
            <a:pPr>
              <a:buFont typeface="Arial" panose="020B0604020202020204" pitchFamily="34" charset="0"/>
              <a:buChar char="•"/>
            </a:pPr>
            <a:r>
              <a:rPr lang="fr-FR" dirty="0"/>
              <a:t>PHP prend également en charge des opérateurs de comparaison tels que l'égalité (==), la non-égalité (!=), la supériorité (&gt;) et l'infériorité (&lt;), ainsi que des opérateurs logiques tels que le ET (&amp;&amp;), le OU (||) et le NON (!).</a:t>
            </a:r>
          </a:p>
          <a:p>
            <a:pPr>
              <a:buFont typeface="Arial" panose="020B0604020202020204" pitchFamily="34" charset="0"/>
              <a:buChar char="•"/>
            </a:pPr>
            <a:r>
              <a:rPr lang="fr-FR" dirty="0"/>
              <a:t>Les tableaux en PHP peuvent être déclarés avec la fonction </a:t>
            </a:r>
            <a:r>
              <a:rPr lang="fr-FR" dirty="0" err="1"/>
              <a:t>array</a:t>
            </a:r>
            <a:r>
              <a:rPr lang="fr-FR" dirty="0"/>
              <a:t>() et peuvent être utilisés pour stocker plusieurs valeurs dans une seule variable.</a:t>
            </a:r>
          </a:p>
          <a:p>
            <a:pPr>
              <a:buFont typeface="Arial" panose="020B0604020202020204" pitchFamily="34" charset="0"/>
              <a:buChar char="•"/>
            </a:pPr>
            <a:r>
              <a:rPr lang="fr-FR" dirty="0"/>
              <a:t>Les chaînes de caractères en PHP peuvent être concaténées avec l'opérateur de concaténation (.), et les fonctions telles que </a:t>
            </a:r>
            <a:r>
              <a:rPr lang="fr-FR" dirty="0" err="1"/>
              <a:t>strlen</a:t>
            </a:r>
            <a:r>
              <a:rPr lang="fr-FR" dirty="0"/>
              <a:t>() peuvent être utilisées pour déterminer la longueur d'une chaîne.</a:t>
            </a:r>
          </a:p>
          <a:p>
            <a:pPr>
              <a:buFont typeface="Arial" panose="020B0604020202020204" pitchFamily="34" charset="0"/>
              <a:buChar char="•"/>
            </a:pPr>
            <a:r>
              <a:rPr lang="fr-FR" dirty="0"/>
              <a:t>Les structures de contrôle en PHP, telles que les boucles et les instructions conditionnelles (if/</a:t>
            </a:r>
            <a:r>
              <a:rPr lang="fr-FR" dirty="0" err="1"/>
              <a:t>else</a:t>
            </a:r>
            <a:r>
              <a:rPr lang="fr-FR" dirty="0"/>
              <a:t>), sont similaires à celles d'autres langages de programmation et sont utilisées pour contrôler le flux d'exécution du programme.</a:t>
            </a:r>
          </a:p>
          <a:p>
            <a:r>
              <a:rPr lang="fr-FR" dirty="0"/>
              <a:t>En utilisant ces concepts de base en PHP, les développeurs peuvent créer des applications web dynamiques et interactives avec une grande variété de fonctionnalités.</a:t>
            </a:r>
          </a:p>
          <a:p>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13</a:t>
            </a:fld>
            <a:endParaRPr lang="en-US"/>
          </a:p>
        </p:txBody>
      </p:sp>
    </p:spTree>
    <p:extLst>
      <p:ext uri="{BB962C8B-B14F-4D97-AF65-F5344CB8AC3E}">
        <p14:creationId xmlns:p14="http://schemas.microsoft.com/office/powerpoint/2010/main" val="3537289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14</a:t>
            </a:fld>
            <a:endParaRPr lang="en-US"/>
          </a:p>
        </p:txBody>
      </p:sp>
    </p:spTree>
    <p:extLst>
      <p:ext uri="{BB962C8B-B14F-4D97-AF65-F5344CB8AC3E}">
        <p14:creationId xmlns:p14="http://schemas.microsoft.com/office/powerpoint/2010/main" val="4241590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if: Utilisez la condition if pour exécuter un bloc de code seulement si une condition spécifique est vraie. C'est la structure de contrôle la plus simple et la plus couramment utilisée pour effectuer des tests conditionnels.</a:t>
            </a:r>
          </a:p>
          <a:p>
            <a:r>
              <a:rPr lang="fr-FR" dirty="0"/>
              <a:t>Cas d'utilisation : Vérifier si un utilisateur a assez de fonds pour effectuer un achat.</a:t>
            </a:r>
          </a:p>
          <a:p>
            <a:endParaRPr lang="en-US" dirty="0"/>
          </a:p>
          <a:p>
            <a:r>
              <a:rPr lang="en-US" dirty="0"/>
              <a:t>if ($</a:t>
            </a:r>
            <a:r>
              <a:rPr lang="en-US" dirty="0" err="1"/>
              <a:t>user_balance</a:t>
            </a:r>
            <a:r>
              <a:rPr lang="en-US" dirty="0"/>
              <a:t> &gt;= $</a:t>
            </a:r>
            <a:r>
              <a:rPr lang="en-US" dirty="0" err="1"/>
              <a:t>purchase_amount</a:t>
            </a:r>
            <a:r>
              <a:rPr lang="en-US" dirty="0"/>
              <a:t>) { // </a:t>
            </a:r>
            <a:r>
              <a:rPr lang="en-US" dirty="0" err="1"/>
              <a:t>Autoriser</a:t>
            </a:r>
            <a:r>
              <a:rPr lang="en-US" dirty="0"/>
              <a:t> </a:t>
            </a:r>
            <a:r>
              <a:rPr lang="en-US" dirty="0" err="1"/>
              <a:t>l'achat</a:t>
            </a:r>
            <a:r>
              <a:rPr lang="en-US" dirty="0"/>
              <a:t> }</a:t>
            </a:r>
          </a:p>
          <a:p>
            <a:endParaRPr lang="en-US" dirty="0"/>
          </a:p>
          <a:p>
            <a:r>
              <a:rPr lang="fr-FR" dirty="0" err="1"/>
              <a:t>else</a:t>
            </a:r>
            <a:r>
              <a:rPr lang="fr-FR" dirty="0"/>
              <a:t>: Utilisez la condition </a:t>
            </a:r>
            <a:r>
              <a:rPr lang="fr-FR" dirty="0" err="1"/>
              <a:t>else</a:t>
            </a:r>
            <a:r>
              <a:rPr lang="fr-FR" dirty="0"/>
              <a:t> en combinaison avec if pour exécuter un bloc de code si la condition spécifiée dans le if est fausse. Cela permet de définir un comportement alternatif lorsque la condition n'est pas satisfaite.</a:t>
            </a:r>
          </a:p>
          <a:p>
            <a:r>
              <a:rPr lang="fr-FR" dirty="0"/>
              <a:t>Cas d'utilisation : Afficher un message en fonction de l'âge d'un utilisateur.</a:t>
            </a:r>
          </a:p>
          <a:p>
            <a:endParaRPr lang="en-US" dirty="0"/>
          </a:p>
          <a:p>
            <a:r>
              <a:rPr lang="en-US" dirty="0"/>
              <a:t>if ($age &gt;= 18) { echo "</a:t>
            </a:r>
            <a:r>
              <a:rPr lang="en-US" dirty="0" err="1"/>
              <a:t>Vous</a:t>
            </a:r>
            <a:r>
              <a:rPr lang="en-US" dirty="0"/>
              <a:t> </a:t>
            </a:r>
            <a:r>
              <a:rPr lang="en-US" dirty="0" err="1"/>
              <a:t>êtes</a:t>
            </a:r>
            <a:r>
              <a:rPr lang="en-US" dirty="0"/>
              <a:t> </a:t>
            </a:r>
            <a:r>
              <a:rPr lang="en-US" dirty="0" err="1"/>
              <a:t>majeur</a:t>
            </a:r>
            <a:r>
              <a:rPr lang="en-US" dirty="0"/>
              <a:t>."; } else { echo "</a:t>
            </a:r>
            <a:r>
              <a:rPr lang="en-US" dirty="0" err="1"/>
              <a:t>Vous</a:t>
            </a:r>
            <a:r>
              <a:rPr lang="en-US" dirty="0"/>
              <a:t> </a:t>
            </a:r>
            <a:r>
              <a:rPr lang="en-US" dirty="0" err="1"/>
              <a:t>êtes</a:t>
            </a:r>
            <a:r>
              <a:rPr lang="en-US" dirty="0"/>
              <a:t> </a:t>
            </a:r>
            <a:r>
              <a:rPr lang="en-US" dirty="0" err="1"/>
              <a:t>mineur</a:t>
            </a:r>
            <a:r>
              <a:rPr lang="en-US" dirty="0"/>
              <a:t>."; }</a:t>
            </a:r>
          </a:p>
          <a:p>
            <a:endParaRPr lang="en-US" dirty="0"/>
          </a:p>
          <a:p>
            <a:r>
              <a:rPr lang="fr-FR" dirty="0" err="1"/>
              <a:t>elseif</a:t>
            </a:r>
            <a:r>
              <a:rPr lang="fr-FR" dirty="0"/>
              <a:t>: Utilisez la condition </a:t>
            </a:r>
            <a:r>
              <a:rPr lang="fr-FR" dirty="0" err="1"/>
              <a:t>elseif</a:t>
            </a:r>
            <a:r>
              <a:rPr lang="fr-FR" dirty="0"/>
              <a:t> pour tester plusieurs conditions les unes après les autres et exécuter le bloc de code correspondant à la première condition vraie. La condition </a:t>
            </a:r>
            <a:r>
              <a:rPr lang="fr-FR" dirty="0" err="1"/>
              <a:t>elseif</a:t>
            </a:r>
            <a:r>
              <a:rPr lang="fr-FR" dirty="0"/>
              <a:t> est utilisée en combinaison avec if et, éventuellement, </a:t>
            </a:r>
            <a:r>
              <a:rPr lang="fr-FR" dirty="0" err="1"/>
              <a:t>else</a:t>
            </a:r>
            <a:r>
              <a:rPr lang="fr-FR" dirty="0"/>
              <a:t>.</a:t>
            </a:r>
          </a:p>
          <a:p>
            <a:r>
              <a:rPr lang="fr-FR" dirty="0"/>
              <a:t>Cas d'utilisation : Appliquer des tarifs différents en fonction de l'âge d'un utilisateur.</a:t>
            </a:r>
          </a:p>
          <a:p>
            <a:endParaRPr lang="en-US" dirty="0"/>
          </a:p>
          <a:p>
            <a:r>
              <a:rPr lang="en-US" dirty="0"/>
              <a:t>if ($age &lt; 12) { echo "Tarif enfant"; } elseif ($age &lt; 18) { echo "Tarif </a:t>
            </a:r>
            <a:r>
              <a:rPr lang="en-US" dirty="0" err="1"/>
              <a:t>jeune</a:t>
            </a:r>
            <a:r>
              <a:rPr lang="en-US" dirty="0"/>
              <a:t>"; } else { echo "Tarif </a:t>
            </a:r>
            <a:r>
              <a:rPr lang="en-US" dirty="0" err="1"/>
              <a:t>adulte</a:t>
            </a:r>
            <a:r>
              <a:rPr lang="en-US" dirty="0"/>
              <a:t>"; }</a:t>
            </a:r>
          </a:p>
          <a:p>
            <a:endParaRPr lang="en-US" dirty="0"/>
          </a:p>
          <a:p>
            <a:r>
              <a:rPr lang="fr-FR" dirty="0"/>
              <a:t>switch: Utilisez la condition switch pour tester une variable contre plusieurs valeurs possibles et exécuter le bloc de code correspondant à la valeur trouvée. La condition switch est utile lorsque vous avez plusieurs valeurs possibles à vérifier et que vous souhaitez éviter une longue série de conditions if-</a:t>
            </a:r>
            <a:r>
              <a:rPr lang="fr-FR" dirty="0" err="1"/>
              <a:t>elseif</a:t>
            </a:r>
            <a:r>
              <a:rPr lang="fr-FR" dirty="0"/>
              <a:t>-</a:t>
            </a:r>
            <a:r>
              <a:rPr lang="fr-FR" dirty="0" err="1"/>
              <a:t>else</a:t>
            </a:r>
            <a:r>
              <a:rPr lang="fr-FR" dirty="0"/>
              <a:t>.</a:t>
            </a:r>
          </a:p>
          <a:p>
            <a:r>
              <a:rPr lang="fr-FR" dirty="0"/>
              <a:t>Cas d'utilisation : Afficher un message en fonction du jour de la semaine.</a:t>
            </a:r>
          </a:p>
          <a:p>
            <a:endParaRPr lang="fr-FR" dirty="0"/>
          </a:p>
          <a:p>
            <a:r>
              <a:rPr lang="en-US" dirty="0"/>
              <a:t>switch ($</a:t>
            </a:r>
            <a:r>
              <a:rPr lang="en-US" dirty="0" err="1"/>
              <a:t>day_of_week</a:t>
            </a:r>
            <a:r>
              <a:rPr lang="en-US" dirty="0"/>
              <a:t>) { case 'Monday': echo "</a:t>
            </a:r>
            <a:r>
              <a:rPr lang="en-US" dirty="0" err="1"/>
              <a:t>C'est</a:t>
            </a:r>
            <a:r>
              <a:rPr lang="en-US" dirty="0"/>
              <a:t> </a:t>
            </a:r>
            <a:r>
              <a:rPr lang="en-US" dirty="0" err="1"/>
              <a:t>lundi</a:t>
            </a:r>
            <a:r>
              <a:rPr lang="en-US" dirty="0"/>
              <a:t>, début de </a:t>
            </a:r>
            <a:r>
              <a:rPr lang="en-US" dirty="0" err="1"/>
              <a:t>semaine</a:t>
            </a:r>
            <a:r>
              <a:rPr lang="en-US" dirty="0"/>
              <a:t>."; break; case 'Tuesday': echo "</a:t>
            </a:r>
            <a:r>
              <a:rPr lang="en-US" dirty="0" err="1"/>
              <a:t>C'est</a:t>
            </a:r>
            <a:r>
              <a:rPr lang="en-US" dirty="0"/>
              <a:t> </a:t>
            </a:r>
            <a:r>
              <a:rPr lang="en-US" dirty="0" err="1"/>
              <a:t>mardi</a:t>
            </a:r>
            <a:r>
              <a:rPr lang="en-US" dirty="0"/>
              <a:t>."; break; case 'Wednesday': echo "</a:t>
            </a:r>
            <a:r>
              <a:rPr lang="en-US" dirty="0" err="1"/>
              <a:t>C'est</a:t>
            </a:r>
            <a:r>
              <a:rPr lang="en-US" dirty="0"/>
              <a:t> </a:t>
            </a:r>
            <a:r>
              <a:rPr lang="en-US" dirty="0" err="1"/>
              <a:t>mercredi</a:t>
            </a:r>
            <a:r>
              <a:rPr lang="en-US" dirty="0"/>
              <a:t>, milieu de </a:t>
            </a:r>
            <a:r>
              <a:rPr lang="en-US" dirty="0" err="1"/>
              <a:t>semaine</a:t>
            </a:r>
            <a:r>
              <a:rPr lang="en-US" dirty="0"/>
              <a:t>."; break; case 'Thursday': echo "</a:t>
            </a:r>
            <a:r>
              <a:rPr lang="en-US" dirty="0" err="1"/>
              <a:t>C'est</a:t>
            </a:r>
            <a:r>
              <a:rPr lang="en-US" dirty="0"/>
              <a:t> </a:t>
            </a:r>
            <a:r>
              <a:rPr lang="en-US" dirty="0" err="1"/>
              <a:t>jeudi</a:t>
            </a:r>
            <a:r>
              <a:rPr lang="en-US" dirty="0"/>
              <a:t>."; break; case 'Friday': echo "</a:t>
            </a:r>
            <a:r>
              <a:rPr lang="en-US" dirty="0" err="1"/>
              <a:t>C'est</a:t>
            </a:r>
            <a:r>
              <a:rPr lang="en-US" dirty="0"/>
              <a:t> </a:t>
            </a:r>
            <a:r>
              <a:rPr lang="en-US" dirty="0" err="1"/>
              <a:t>vendredi</a:t>
            </a:r>
            <a:r>
              <a:rPr lang="en-US" dirty="0"/>
              <a:t>, </a:t>
            </a:r>
            <a:r>
              <a:rPr lang="en-US" dirty="0" err="1"/>
              <a:t>presque</a:t>
            </a:r>
            <a:r>
              <a:rPr lang="en-US" dirty="0"/>
              <a:t> le week-end !"; break; case 'Saturday': echo "</a:t>
            </a:r>
            <a:r>
              <a:rPr lang="en-US" dirty="0" err="1"/>
              <a:t>C'est</a:t>
            </a:r>
            <a:r>
              <a:rPr lang="en-US" dirty="0"/>
              <a:t> </a:t>
            </a:r>
            <a:r>
              <a:rPr lang="en-US" dirty="0" err="1"/>
              <a:t>samedi</a:t>
            </a:r>
            <a:r>
              <a:rPr lang="en-US" dirty="0"/>
              <a:t>, </a:t>
            </a:r>
            <a:r>
              <a:rPr lang="en-US" dirty="0" err="1"/>
              <a:t>profitez</a:t>
            </a:r>
            <a:r>
              <a:rPr lang="en-US" dirty="0"/>
              <a:t> du week-end !"; break; case 'Sunday': echo "</a:t>
            </a:r>
            <a:r>
              <a:rPr lang="en-US" dirty="0" err="1"/>
              <a:t>C'est</a:t>
            </a:r>
            <a:r>
              <a:rPr lang="en-US" dirty="0"/>
              <a:t> </a:t>
            </a:r>
            <a:r>
              <a:rPr lang="en-US" dirty="0" err="1"/>
              <a:t>dimanche</a:t>
            </a:r>
            <a:r>
              <a:rPr lang="en-US" dirty="0"/>
              <a:t>, dernier jour du week-end."; break; default: echo "Jour inconnu."; }</a:t>
            </a:r>
            <a:endParaRPr lang="fr-FR" dirty="0"/>
          </a:p>
          <a:p>
            <a:endParaRPr lang="en-US" dirty="0"/>
          </a:p>
        </p:txBody>
      </p:sp>
      <p:sp>
        <p:nvSpPr>
          <p:cNvPr id="4" name="Espace réservé de la date 3"/>
          <p:cNvSpPr>
            <a:spLocks noGrp="1"/>
          </p:cNvSpPr>
          <p:nvPr>
            <p:ph type="dt" idx="1"/>
          </p:nvPr>
        </p:nvSpPr>
        <p:spPr/>
        <p:txBody>
          <a:bodyPr/>
          <a:lstStyle/>
          <a:p>
            <a:pPr rtl="0"/>
            <a:fld id="{139F4AB6-716B-4E95-AAD2-DB349D9AC9BA}" type="datetime1">
              <a:rPr lang="fr-FR" smtClean="0"/>
              <a:t>15/03/2023</a:t>
            </a:fld>
            <a:endParaRPr lang="en-US"/>
          </a:p>
        </p:txBody>
      </p:sp>
      <p:sp>
        <p:nvSpPr>
          <p:cNvPr id="5" name="Espace réservé du numéro de diapositive 4"/>
          <p:cNvSpPr>
            <a:spLocks noGrp="1"/>
          </p:cNvSpPr>
          <p:nvPr>
            <p:ph type="sldNum" sz="quarter" idx="5"/>
          </p:nvPr>
        </p:nvSpPr>
        <p:spPr/>
        <p:txBody>
          <a:bodyPr/>
          <a:lstStyle/>
          <a:p>
            <a:pPr rtl="0"/>
            <a:fld id="{37A705E3-E620-489D-9973-6221209A4B3B}" type="slidenum">
              <a:rPr lang="en-US" smtClean="0"/>
              <a:t>16</a:t>
            </a:fld>
            <a:endParaRPr lang="en-US"/>
          </a:p>
        </p:txBody>
      </p:sp>
    </p:spTree>
    <p:extLst>
      <p:ext uri="{BB962C8B-B14F-4D97-AF65-F5344CB8AC3E}">
        <p14:creationId xmlns:p14="http://schemas.microsoft.com/office/powerpoint/2010/main" val="34952045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e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Connecteur droit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re 1"/>
          <p:cNvSpPr>
            <a:spLocks noGrp="1"/>
          </p:cNvSpPr>
          <p:nvPr>
            <p:ph type="ctrTitle" hasCustomPrompt="1"/>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pPr rtl="0"/>
            <a:r>
              <a:rPr lang="fr" dirty="0"/>
              <a:t>Modifiez le style du titre</a:t>
            </a:r>
            <a:endParaRPr lang="en-US" dirty="0"/>
          </a:p>
        </p:txBody>
      </p:sp>
      <p:sp>
        <p:nvSpPr>
          <p:cNvPr id="3" name="Sous-titre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a:t>Modifiez le style des sous-titres du masque</a:t>
            </a:r>
            <a:endParaRPr lang="en-US" dirty="0"/>
          </a:p>
        </p:txBody>
      </p:sp>
      <p:sp>
        <p:nvSpPr>
          <p:cNvPr id="20" name="Espace réservé de la date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n-lt"/>
              </a:defRPr>
            </a:lvl1pPr>
          </a:lstStyle>
          <a:p>
            <a:pPr rtl="0"/>
            <a:fld id="{43B6331D-8BD5-4AF5-97EE-8FB3C79FE924}" type="datetime1">
              <a:rPr lang="fr-FR" smtClean="0"/>
              <a:t>15/03/2023</a:t>
            </a:fld>
            <a:endParaRPr lang="en-US" dirty="0"/>
          </a:p>
        </p:txBody>
      </p:sp>
      <p:sp>
        <p:nvSpPr>
          <p:cNvPr id="21" name="Espace réservé du pied de page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defRPr>
            </a:lvl1pPr>
          </a:lstStyle>
          <a:p>
            <a:pPr rtl="0"/>
            <a:endParaRPr lang="en-US" dirty="0"/>
          </a:p>
        </p:txBody>
      </p:sp>
      <p:sp>
        <p:nvSpPr>
          <p:cNvPr id="22" name="Espace réservé du numéro de diapositive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defRPr>
            </a:lvl1pPr>
          </a:lstStyle>
          <a:p>
            <a:pPr rtl="0"/>
            <a:fld id="{34B7E4EF-A1BD-40F4-AB7B-04F084DD991D}" type="slidenum">
              <a:rPr lang="en-US" smtClean="0"/>
              <a:t>‹N°›</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u texte vertical 2"/>
          <p:cNvSpPr>
            <a:spLocks noGrp="1"/>
          </p:cNvSpPr>
          <p:nvPr>
            <p:ph type="body" orient="vert" idx="1"/>
          </p:nvPr>
        </p:nvSpPr>
        <p:spPr/>
        <p:txBody>
          <a:bodyPr vert="eaVert"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e la date 3"/>
          <p:cNvSpPr>
            <a:spLocks noGrp="1"/>
          </p:cNvSpPr>
          <p:nvPr>
            <p:ph type="dt" sz="half" idx="10"/>
          </p:nvPr>
        </p:nvSpPr>
        <p:spPr/>
        <p:txBody>
          <a:bodyPr rtlCol="0"/>
          <a:lstStyle/>
          <a:p>
            <a:pPr rtl="0"/>
            <a:fld id="{C09D1B91-EF9C-42FB-BBE2-597FDE1B14D7}" type="datetime1">
              <a:rPr lang="fr-FR" smtClean="0"/>
              <a:t>15/03/2023</a:t>
            </a:fld>
            <a:endParaRPr lang="en-US"/>
          </a:p>
        </p:txBody>
      </p:sp>
      <p:sp>
        <p:nvSpPr>
          <p:cNvPr id="5" name="Espace réservé du pied de page 4"/>
          <p:cNvSpPr>
            <a:spLocks noGrp="1"/>
          </p:cNvSpPr>
          <p:nvPr>
            <p:ph type="ftr" sz="quarter" idx="11"/>
          </p:nvPr>
        </p:nvSpPr>
        <p:spPr/>
        <p:txBody>
          <a:bodyPr rtlCol="0"/>
          <a:lstStyle/>
          <a:p>
            <a:pPr rtl="0"/>
            <a:endParaRPr lang="en-US"/>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en-US" smtClean="0"/>
              <a:t>‹N°›</a:t>
            </a:fld>
            <a:endParaRPr lang="en-US"/>
          </a:p>
        </p:txBody>
      </p:sp>
    </p:spTree>
    <p:extLst>
      <p:ext uri="{BB962C8B-B14F-4D97-AF65-F5344CB8AC3E}">
        <p14:creationId xmlns:p14="http://schemas.microsoft.com/office/powerpoint/2010/main" val="402332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hasCustomPrompt="1"/>
          </p:nvPr>
        </p:nvSpPr>
        <p:spPr>
          <a:xfrm>
            <a:off x="8991600" y="762000"/>
            <a:ext cx="2362200" cy="5257800"/>
          </a:xfrm>
        </p:spPr>
        <p:txBody>
          <a:bodyPr vert="eaVert" rtlCol="0"/>
          <a:lstStyle>
            <a:lvl1pPr>
              <a:defRPr/>
            </a:lvl1pPr>
          </a:lstStyle>
          <a:p>
            <a:pPr rtl="0"/>
            <a:r>
              <a:rPr lang="fr" dirty="0"/>
              <a:t>Modifiez le style du titre</a:t>
            </a:r>
            <a:endParaRPr lang="en-US" dirty="0"/>
          </a:p>
        </p:txBody>
      </p:sp>
      <p:sp>
        <p:nvSpPr>
          <p:cNvPr id="3" name="Espace réservé du texte vertical 2"/>
          <p:cNvSpPr>
            <a:spLocks noGrp="1"/>
          </p:cNvSpPr>
          <p:nvPr>
            <p:ph type="body" orient="vert" idx="1"/>
          </p:nvPr>
        </p:nvSpPr>
        <p:spPr>
          <a:xfrm>
            <a:off x="838200" y="762000"/>
            <a:ext cx="8077200" cy="5257800"/>
          </a:xfrm>
        </p:spPr>
        <p:txBody>
          <a:bodyPr vert="eaVert"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e la date 3"/>
          <p:cNvSpPr>
            <a:spLocks noGrp="1"/>
          </p:cNvSpPr>
          <p:nvPr>
            <p:ph type="dt" sz="half" idx="10"/>
          </p:nvPr>
        </p:nvSpPr>
        <p:spPr/>
        <p:txBody>
          <a:bodyPr rtlCol="0"/>
          <a:lstStyle/>
          <a:p>
            <a:pPr rtl="0"/>
            <a:fld id="{2F733226-97BF-4FE9-8F44-80542C0EB53C}" type="datetime1">
              <a:rPr lang="fr-FR" smtClean="0"/>
              <a:t>15/03/2023</a:t>
            </a:fld>
            <a:endParaRPr lang="en-US"/>
          </a:p>
        </p:txBody>
      </p:sp>
      <p:sp>
        <p:nvSpPr>
          <p:cNvPr id="5" name="Espace réservé du pied de page 4"/>
          <p:cNvSpPr>
            <a:spLocks noGrp="1"/>
          </p:cNvSpPr>
          <p:nvPr>
            <p:ph type="ftr" sz="quarter" idx="11"/>
          </p:nvPr>
        </p:nvSpPr>
        <p:spPr/>
        <p:txBody>
          <a:bodyPr rtlCol="0"/>
          <a:lstStyle/>
          <a:p>
            <a:pPr rtl="0"/>
            <a:endParaRPr lang="en-US"/>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en-US" smtClean="0"/>
              <a:t>‹N°›</a:t>
            </a:fld>
            <a:endParaRPr lang="en-US"/>
          </a:p>
        </p:txBody>
      </p:sp>
    </p:spTree>
    <p:extLst>
      <p:ext uri="{BB962C8B-B14F-4D97-AF65-F5344CB8AC3E}">
        <p14:creationId xmlns:p14="http://schemas.microsoft.com/office/powerpoint/2010/main" val="151007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u contenu 2"/>
          <p:cNvSpPr>
            <a:spLocks noGrp="1"/>
          </p:cNvSpPr>
          <p:nvPr>
            <p:ph idx="1"/>
          </p:nvPr>
        </p:nvSpPr>
        <p:spPr/>
        <p:txBody>
          <a:bodyPr rtlCol="0"/>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e la date 3"/>
          <p:cNvSpPr>
            <a:spLocks noGrp="1"/>
          </p:cNvSpPr>
          <p:nvPr>
            <p:ph type="dt" sz="half" idx="10"/>
          </p:nvPr>
        </p:nvSpPr>
        <p:spPr/>
        <p:txBody>
          <a:bodyPr rtlCol="0"/>
          <a:lstStyle/>
          <a:p>
            <a:pPr rtl="0"/>
            <a:fld id="{802FE938-1586-4780-B61A-DD3B60BAB93C}" type="datetime1">
              <a:rPr lang="fr-FR" smtClean="0"/>
              <a:t>15/03/2023</a:t>
            </a:fld>
            <a:endParaRPr lang="en-US"/>
          </a:p>
        </p:txBody>
      </p:sp>
      <p:sp>
        <p:nvSpPr>
          <p:cNvPr id="5" name="Espace réservé du pied de page 4"/>
          <p:cNvSpPr>
            <a:spLocks noGrp="1"/>
          </p:cNvSpPr>
          <p:nvPr>
            <p:ph type="ftr" sz="quarter" idx="11"/>
          </p:nvPr>
        </p:nvSpPr>
        <p:spPr/>
        <p:txBody>
          <a:bodyPr rtlCol="0"/>
          <a:lstStyle/>
          <a:p>
            <a:pPr rtl="0"/>
            <a:endParaRPr lang="en-US"/>
          </a:p>
        </p:txBody>
      </p:sp>
      <p:sp>
        <p:nvSpPr>
          <p:cNvPr id="6" name="Espace réservé du numéro de diapositive 5"/>
          <p:cNvSpPr>
            <a:spLocks noGrp="1"/>
          </p:cNvSpPr>
          <p:nvPr>
            <p:ph type="sldNum" sz="quarter" idx="12"/>
          </p:nvPr>
        </p:nvSpPr>
        <p:spPr/>
        <p:txBody>
          <a:bodyPr rtlCol="0"/>
          <a:lstStyle/>
          <a:p>
            <a:pPr rtl="0"/>
            <a:fld id="{34B7E4EF-A1BD-40F4-AB7B-04F084DD991D}" type="slidenum">
              <a:rPr lang="en-US" smtClean="0"/>
              <a:t>‹N°›</a:t>
            </a:fld>
            <a:endParaRPr lang="en-US"/>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hasCustomPrompt="1"/>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pPr rtl="0"/>
            <a:r>
              <a:rPr lang="fr" dirty="0"/>
              <a:t>Modifiez le style du titre</a:t>
            </a:r>
            <a:endParaRPr lang="en-US" dirty="0"/>
          </a:p>
        </p:txBody>
      </p:sp>
      <p:grpSp>
        <p:nvGrpSpPr>
          <p:cNvPr id="16" name="Groupe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Connecteur droit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necteur droit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Espace réservé du texte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fr-FR"/>
              <a:t>Cliquez pour modifier les styles du texte du masque</a:t>
            </a:r>
          </a:p>
        </p:txBody>
      </p:sp>
      <p:sp>
        <p:nvSpPr>
          <p:cNvPr id="4" name="Espace réservé de la date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n-lt"/>
                <a:ea typeface="+mn-ea"/>
                <a:cs typeface="+mn-cs"/>
              </a:defRPr>
            </a:lvl1pPr>
          </a:lstStyle>
          <a:p>
            <a:pPr rtl="0"/>
            <a:fld id="{57CE27EF-4081-4F92-AC85-8FD255C3955B}" type="datetime1">
              <a:rPr lang="fr-FR" smtClean="0"/>
              <a:t>15/03/2023</a:t>
            </a:fld>
            <a:endParaRPr lang="en-US" dirty="0"/>
          </a:p>
        </p:txBody>
      </p:sp>
      <p:sp>
        <p:nvSpPr>
          <p:cNvPr id="5" name="Espace réservé du pied de page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defRPr>
            </a:lvl1pPr>
          </a:lstStyle>
          <a:p>
            <a:pPr rtl="0"/>
            <a:endParaRPr lang="en-US" dirty="0"/>
          </a:p>
        </p:txBody>
      </p:sp>
      <p:sp>
        <p:nvSpPr>
          <p:cNvPr id="6" name="Espace réservé du numéro de diapositive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defRPr>
            </a:lvl1pPr>
          </a:lstStyle>
          <a:p>
            <a:pPr rtl="0"/>
            <a:fld id="{34B7E4EF-A1BD-40F4-AB7B-04F084DD991D}" type="slidenum">
              <a:rPr lang="en-US" smtClean="0"/>
              <a:t>‹N°›</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re 7"/>
          <p:cNvSpPr>
            <a:spLocks noGrp="1"/>
          </p:cNvSpPr>
          <p:nvPr>
            <p:ph type="title"/>
          </p:nvPr>
        </p:nvSpPr>
        <p:spPr/>
        <p:txBody>
          <a:bodyPr rtlCol="0"/>
          <a:lstStyle/>
          <a:p>
            <a:pPr rtl="0"/>
            <a:r>
              <a:rPr lang="fr-FR"/>
              <a:t>Modifiez le style du titre</a:t>
            </a:r>
            <a:endParaRPr lang="en-US" dirty="0"/>
          </a:p>
        </p:txBody>
      </p:sp>
      <p:sp>
        <p:nvSpPr>
          <p:cNvPr id="3" name="Espace réservé du contenu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u contenu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5" name="Espace réservé de la date 4"/>
          <p:cNvSpPr>
            <a:spLocks noGrp="1"/>
          </p:cNvSpPr>
          <p:nvPr>
            <p:ph type="dt" sz="half" idx="10"/>
          </p:nvPr>
        </p:nvSpPr>
        <p:spPr/>
        <p:txBody>
          <a:bodyPr rtlCol="0"/>
          <a:lstStyle/>
          <a:p>
            <a:pPr rtl="0"/>
            <a:fld id="{22E52E25-1182-4E86-836C-7D703787597C}" type="datetime1">
              <a:rPr lang="fr-FR" smtClean="0"/>
              <a:t>15/03/2023</a:t>
            </a:fld>
            <a:endParaRPr lang="en-US"/>
          </a:p>
        </p:txBody>
      </p:sp>
      <p:sp>
        <p:nvSpPr>
          <p:cNvPr id="6" name="Espace réservé du pied de page 5"/>
          <p:cNvSpPr>
            <a:spLocks noGrp="1"/>
          </p:cNvSpPr>
          <p:nvPr>
            <p:ph type="ftr" sz="quarter" idx="11"/>
          </p:nvPr>
        </p:nvSpPr>
        <p:spPr/>
        <p:txBody>
          <a:bodyPr rtlCol="0"/>
          <a:lstStyle/>
          <a:p>
            <a:pPr rtl="0"/>
            <a:endParaRPr lang="en-US"/>
          </a:p>
        </p:txBody>
      </p:sp>
      <p:sp>
        <p:nvSpPr>
          <p:cNvPr id="7" name="Espace réservé du numéro de diapositive 6"/>
          <p:cNvSpPr>
            <a:spLocks noGrp="1"/>
          </p:cNvSpPr>
          <p:nvPr>
            <p:ph type="sldNum" sz="quarter" idx="12"/>
          </p:nvPr>
        </p:nvSpPr>
        <p:spPr/>
        <p:txBody>
          <a:bodyPr rtlCol="0"/>
          <a:lstStyle/>
          <a:p>
            <a:pPr rtl="0"/>
            <a:fld id="{34B7E4EF-A1BD-40F4-AB7B-04F084DD991D}" type="slidenum">
              <a:rPr lang="en-US" smtClean="0"/>
              <a:t>‹N°›</a:t>
            </a:fld>
            <a:endParaRPr lang="en-US"/>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u texte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a:t>Cliquez pour modifier les styles du texte du masque</a:t>
            </a:r>
          </a:p>
        </p:txBody>
      </p:sp>
      <p:sp>
        <p:nvSpPr>
          <p:cNvPr id="4" name="Espace réservé du contenu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5" name="Espace réservé du texte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a:t>Cliquez pour modifier les styles du texte du masque</a:t>
            </a:r>
          </a:p>
        </p:txBody>
      </p:sp>
      <p:sp>
        <p:nvSpPr>
          <p:cNvPr id="6" name="Espace réservé du contenu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fr"/>
          </a:p>
        </p:txBody>
      </p:sp>
      <p:sp>
        <p:nvSpPr>
          <p:cNvPr id="7" name="Espace réservé de la date 6"/>
          <p:cNvSpPr>
            <a:spLocks noGrp="1"/>
          </p:cNvSpPr>
          <p:nvPr>
            <p:ph type="dt" sz="half" idx="10"/>
          </p:nvPr>
        </p:nvSpPr>
        <p:spPr/>
        <p:txBody>
          <a:bodyPr rtlCol="0"/>
          <a:lstStyle/>
          <a:p>
            <a:pPr rtl="0"/>
            <a:fld id="{007B49E2-AD49-4B10-A213-CF194D4A25A3}" type="datetime1">
              <a:rPr lang="fr-FR" smtClean="0"/>
              <a:t>15/03/2023</a:t>
            </a:fld>
            <a:endParaRPr lang="en-US"/>
          </a:p>
        </p:txBody>
      </p:sp>
      <p:sp>
        <p:nvSpPr>
          <p:cNvPr id="8" name="Espace réservé du pied de page 7"/>
          <p:cNvSpPr>
            <a:spLocks noGrp="1"/>
          </p:cNvSpPr>
          <p:nvPr>
            <p:ph type="ftr" sz="quarter" idx="11"/>
          </p:nvPr>
        </p:nvSpPr>
        <p:spPr/>
        <p:txBody>
          <a:bodyPr rtlCol="0"/>
          <a:lstStyle/>
          <a:p>
            <a:pPr rtl="0"/>
            <a:endParaRPr lang="en-US"/>
          </a:p>
        </p:txBody>
      </p:sp>
      <p:sp>
        <p:nvSpPr>
          <p:cNvPr id="9" name="Espace réservé du numéro de diapositive 8"/>
          <p:cNvSpPr>
            <a:spLocks noGrp="1"/>
          </p:cNvSpPr>
          <p:nvPr>
            <p:ph type="sldNum" sz="quarter" idx="12"/>
          </p:nvPr>
        </p:nvSpPr>
        <p:spPr/>
        <p:txBody>
          <a:bodyPr rtlCol="0"/>
          <a:lstStyle/>
          <a:p>
            <a:pPr rtl="0"/>
            <a:fld id="{34B7E4EF-A1BD-40F4-AB7B-04F084DD991D}" type="slidenum">
              <a:rPr lang="en-US" smtClean="0"/>
              <a:t>‹N°›</a:t>
            </a:fld>
            <a:endParaRPr lang="en-US"/>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a:t>Modifiez le style du titre</a:t>
            </a:r>
            <a:endParaRPr lang="en-US" dirty="0"/>
          </a:p>
        </p:txBody>
      </p:sp>
      <p:sp>
        <p:nvSpPr>
          <p:cNvPr id="3" name="Espace réservé de la date 2"/>
          <p:cNvSpPr>
            <a:spLocks noGrp="1"/>
          </p:cNvSpPr>
          <p:nvPr>
            <p:ph type="dt" sz="half" idx="10"/>
          </p:nvPr>
        </p:nvSpPr>
        <p:spPr/>
        <p:txBody>
          <a:bodyPr rtlCol="0"/>
          <a:lstStyle/>
          <a:p>
            <a:pPr rtl="0"/>
            <a:fld id="{25FB4F25-64BB-460E-8192-B4AC51BA66FC}" type="datetime1">
              <a:rPr lang="fr-FR" smtClean="0"/>
              <a:t>15/03/2023</a:t>
            </a:fld>
            <a:endParaRPr lang="en-US"/>
          </a:p>
        </p:txBody>
      </p:sp>
      <p:sp>
        <p:nvSpPr>
          <p:cNvPr id="4" name="Espace réservé du pied de page 3"/>
          <p:cNvSpPr>
            <a:spLocks noGrp="1"/>
          </p:cNvSpPr>
          <p:nvPr>
            <p:ph type="ftr" sz="quarter" idx="11"/>
          </p:nvPr>
        </p:nvSpPr>
        <p:spPr/>
        <p:txBody>
          <a:bodyPr rtlCol="0"/>
          <a:lstStyle/>
          <a:p>
            <a:pPr rtl="0"/>
            <a:endParaRPr lang="en-US"/>
          </a:p>
        </p:txBody>
      </p:sp>
      <p:sp>
        <p:nvSpPr>
          <p:cNvPr id="5" name="Espace réservé du numéro de diapositive 4"/>
          <p:cNvSpPr>
            <a:spLocks noGrp="1"/>
          </p:cNvSpPr>
          <p:nvPr>
            <p:ph type="sldNum" sz="quarter" idx="12"/>
          </p:nvPr>
        </p:nvSpPr>
        <p:spPr/>
        <p:txBody>
          <a:bodyPr rtlCol="0"/>
          <a:lstStyle/>
          <a:p>
            <a:pPr rtl="0"/>
            <a:fld id="{34B7E4EF-A1BD-40F4-AB7B-04F084DD991D}" type="slidenum">
              <a:rPr lang="en-US" smtClean="0"/>
              <a:t>‹N°›</a:t>
            </a:fld>
            <a:endParaRPr lang="en-US"/>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2BD66AC7-6890-4F0E-B000-A39D822B7C00}" type="datetime1">
              <a:rPr lang="fr-FR" smtClean="0"/>
              <a:t>15/03/2023</a:t>
            </a:fld>
            <a:endParaRPr lang="en-US"/>
          </a:p>
        </p:txBody>
      </p:sp>
      <p:sp>
        <p:nvSpPr>
          <p:cNvPr id="3" name="Espace réservé du pied de page 2"/>
          <p:cNvSpPr>
            <a:spLocks noGrp="1"/>
          </p:cNvSpPr>
          <p:nvPr>
            <p:ph type="ftr" sz="quarter" idx="11"/>
          </p:nvPr>
        </p:nvSpPr>
        <p:spPr/>
        <p:txBody>
          <a:bodyPr rtlCol="0"/>
          <a:lstStyle/>
          <a:p>
            <a:pPr rtl="0"/>
            <a:endParaRPr lang="en-US"/>
          </a:p>
        </p:txBody>
      </p:sp>
      <p:sp>
        <p:nvSpPr>
          <p:cNvPr id="4" name="Espace réservé du numéro de diapositive 3"/>
          <p:cNvSpPr>
            <a:spLocks noGrp="1"/>
          </p:cNvSpPr>
          <p:nvPr>
            <p:ph type="sldNum" sz="quarter" idx="12"/>
          </p:nvPr>
        </p:nvSpPr>
        <p:spPr/>
        <p:txBody>
          <a:bodyPr rtlCol="0"/>
          <a:lstStyle/>
          <a:p>
            <a:pPr rtl="0"/>
            <a:fld id="{34B7E4EF-A1BD-40F4-AB7B-04F084DD991D}" type="slidenum">
              <a:rPr lang="en-US" smtClean="0"/>
              <a:t>‹N°›</a:t>
            </a:fld>
            <a:endParaRPr lang="en-US"/>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pPr rtl="0"/>
            <a:r>
              <a:rPr lang="fr-FR"/>
              <a:t>Modifiez le style du titre</a:t>
            </a:r>
            <a:endParaRPr lang="en-US" dirty="0"/>
          </a:p>
        </p:txBody>
      </p:sp>
      <p:sp>
        <p:nvSpPr>
          <p:cNvPr id="3" name="Espace réservé du contenu 2"/>
          <p:cNvSpPr>
            <a:spLocks noGrp="1"/>
          </p:cNvSpPr>
          <p:nvPr>
            <p:ph idx="1"/>
          </p:nvPr>
        </p:nvSpPr>
        <p:spPr>
          <a:xfrm>
            <a:off x="685800" y="609600"/>
            <a:ext cx="6858000" cy="5334000"/>
          </a:xfrm>
        </p:spPr>
        <p:txBody>
          <a:bodyPr rtlCol="0"/>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fr-FR"/>
              <a:t>Cliquez pour modifier les styles du texte du masque</a:t>
            </a:r>
          </a:p>
          <a:p>
            <a:pPr lvl="1" rtl="0"/>
            <a:r>
              <a:rPr lang="fr-FR"/>
              <a:t>Deuxième niveau</a:t>
            </a:r>
          </a:p>
          <a:p>
            <a:pPr lvl="2" rtl="0"/>
            <a:r>
              <a:rPr lang="fr-FR"/>
              <a:t>Troisième niveau</a:t>
            </a:r>
          </a:p>
          <a:p>
            <a:pPr lvl="3" rtl="0"/>
            <a:r>
              <a:rPr lang="fr-FR"/>
              <a:t>Quatrième niveau</a:t>
            </a:r>
          </a:p>
          <a:p>
            <a:pPr lvl="4" rtl="0"/>
            <a:r>
              <a:rPr lang="fr-FR"/>
              <a:t>Cinquième niveau</a:t>
            </a:r>
            <a:endParaRPr lang="en-US" dirty="0"/>
          </a:p>
        </p:txBody>
      </p:sp>
      <p:sp>
        <p:nvSpPr>
          <p:cNvPr id="4" name="Espace réservé du texte 3"/>
          <p:cNvSpPr>
            <a:spLocks noGrp="1"/>
          </p:cNvSpPr>
          <p:nvPr>
            <p:ph type="body" sz="half" idx="2"/>
          </p:nvPr>
        </p:nvSpPr>
        <p:spPr>
          <a:xfrm>
            <a:off x="8458200" y="2336800"/>
            <a:ext cx="3161963" cy="3606800"/>
          </a:xfrm>
        </p:spPr>
        <p:txBody>
          <a:bodyPr rtlCol="0">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a:t>Cliquez pour modifier les styles du texte du masque</a:t>
            </a:r>
          </a:p>
        </p:txBody>
      </p:sp>
      <p:sp>
        <p:nvSpPr>
          <p:cNvPr id="8" name="Espace réservé de la date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F7B0F5FB-B743-44F1-84BA-99C248DB6023}" type="datetime1">
              <a:rPr lang="fr-FR" smtClean="0"/>
              <a:t>15/03/2023</a:t>
            </a:fld>
            <a:endParaRPr lang="en-US"/>
          </a:p>
        </p:txBody>
      </p:sp>
      <p:sp>
        <p:nvSpPr>
          <p:cNvPr id="9" name="Espace réservé du pied de page 8"/>
          <p:cNvSpPr>
            <a:spLocks noGrp="1"/>
          </p:cNvSpPr>
          <p:nvPr>
            <p:ph type="ftr" sz="quarter" idx="11"/>
          </p:nvPr>
        </p:nvSpPr>
        <p:spPr>
          <a:xfrm>
            <a:off x="685801" y="6035040"/>
            <a:ext cx="4584700" cy="365760"/>
          </a:xfrm>
        </p:spPr>
        <p:txBody>
          <a:bodyPr rtlCol="0"/>
          <a:lstStyle>
            <a:lvl1pPr algn="l">
              <a:defRPr/>
            </a:lvl1pPr>
          </a:lstStyle>
          <a:p>
            <a:pPr rtl="0"/>
            <a:endParaRPr lang="en-US"/>
          </a:p>
        </p:txBody>
      </p:sp>
      <p:sp>
        <p:nvSpPr>
          <p:cNvPr id="11" name="Espace réservé du numéro de diapositive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en-US" smtClean="0"/>
              <a:t>‹N°›</a:t>
            </a:fld>
            <a:endParaRPr lang="en-US"/>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Espace réservé de l’image 2"/>
          <p:cNvSpPr>
            <a:spLocks noGrp="1" noChangeAspect="1"/>
          </p:cNvSpPr>
          <p:nvPr>
            <p:ph type="pic" idx="1" hasCustomPrompt="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 dirty="0"/>
              <a:t>Cliquez sur l’icône pour ajouter une image</a:t>
            </a:r>
            <a:endParaRPr lang="en-US" dirty="0"/>
          </a:p>
        </p:txBody>
      </p:sp>
      <p:sp>
        <p:nvSpPr>
          <p:cNvPr id="5" name="Espace réservé de la date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defRPr>
            </a:lvl1pPr>
          </a:lstStyle>
          <a:p>
            <a:pPr rtl="0"/>
            <a:fld id="{C80E5F3D-7A62-48B1-A43E-C6091B37429D}" type="datetime1">
              <a:rPr lang="fr-FR" smtClean="0"/>
              <a:t>15/03/2023</a:t>
            </a:fld>
            <a:endParaRPr lang="en-US" dirty="0"/>
          </a:p>
        </p:txBody>
      </p:sp>
      <p:sp>
        <p:nvSpPr>
          <p:cNvPr id="6" name="Espace réservé du pied de page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rtl="0"/>
            <a:endParaRPr lang="en-US" dirty="0"/>
          </a:p>
        </p:txBody>
      </p:sp>
      <p:sp>
        <p:nvSpPr>
          <p:cNvPr id="7" name="Espace réservé du numéro de diapositive 6"/>
          <p:cNvSpPr>
            <a:spLocks noGrp="1"/>
          </p:cNvSpPr>
          <p:nvPr>
            <p:ph type="sldNum" sz="quarter" idx="12"/>
          </p:nvPr>
        </p:nvSpPr>
        <p:spPr>
          <a:xfrm>
            <a:off x="10396728" y="6035040"/>
            <a:ext cx="1225296" cy="365760"/>
          </a:xfrm>
        </p:spPr>
        <p:txBody>
          <a:bodyPr rtlCol="0"/>
          <a:lstStyle/>
          <a:p>
            <a:pPr rtl="0"/>
            <a:fld id="{34B7E4EF-A1BD-40F4-AB7B-04F084DD991D}" type="slidenum">
              <a:rPr lang="en-US" smtClean="0"/>
              <a:t>‹N°›</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fr-FR"/>
              <a:t>Modifiez le style du titre</a:t>
            </a:r>
            <a:endParaRPr lang="en-US" dirty="0"/>
          </a:p>
        </p:txBody>
      </p:sp>
      <p:sp>
        <p:nvSpPr>
          <p:cNvPr id="4" name="Espace réservé du texte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fr-FR"/>
              <a:t>Cliquez pour modifier les styles du texte du masque</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Espace réservé du titre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fr"/>
              <a:t>Modifiez le style du titre</a:t>
            </a:r>
            <a:endParaRPr lang="en-US" dirty="0"/>
          </a:p>
        </p:txBody>
      </p:sp>
      <p:sp>
        <p:nvSpPr>
          <p:cNvPr id="3" name="Espace réservé du texte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fr"/>
              <a:t>Modifiez les styles du texte du masque</a:t>
            </a:r>
          </a:p>
          <a:p>
            <a:pPr lvl="1" rtl="0"/>
            <a:r>
              <a:rPr lang="fr"/>
              <a:t>Deuxième niveau</a:t>
            </a:r>
          </a:p>
          <a:p>
            <a:pPr lvl="2" rtl="0"/>
            <a:r>
              <a:rPr lang="fr"/>
              <a:t>Troisième niveau</a:t>
            </a:r>
          </a:p>
          <a:p>
            <a:pPr lvl="3" rtl="0"/>
            <a:r>
              <a:rPr lang="fr"/>
              <a:t>Quatrième niveau</a:t>
            </a:r>
          </a:p>
          <a:p>
            <a:pPr lvl="4" rtl="0"/>
            <a:r>
              <a:rPr lang="fr"/>
              <a:t>Cinquième niveau</a:t>
            </a:r>
            <a:endParaRPr lang="en-US" dirty="0"/>
          </a:p>
        </p:txBody>
      </p:sp>
      <p:sp>
        <p:nvSpPr>
          <p:cNvPr id="4" name="Espace réservé de la date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020D9D58-8984-498B-A4DA-61EAC8A72DD8}" type="datetime1">
              <a:rPr lang="fr-FR" smtClean="0"/>
              <a:t>15/03/2023</a:t>
            </a:fld>
            <a:endParaRPr lang="en-US" dirty="0"/>
          </a:p>
        </p:txBody>
      </p:sp>
      <p:sp>
        <p:nvSpPr>
          <p:cNvPr id="5" name="Espace réservé du pied de page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pPr rtl="0"/>
            <a:endParaRPr lang="en-US" dirty="0"/>
          </a:p>
        </p:txBody>
      </p:sp>
      <p:sp>
        <p:nvSpPr>
          <p:cNvPr id="6" name="Espace réservé du numéro de diapositive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34B7E4EF-A1BD-40F4-AB7B-04F084DD991D}" type="slidenum">
              <a:rPr lang="en-US" smtClean="0"/>
              <a:t>‹N°›</a:t>
            </a:fld>
            <a:endParaRPr lang="en-US"/>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 id="2147483664" r:id="rId10"/>
    <p:sldLayoutId id="2147483666" r:id="rId11"/>
  </p:sldLayoutIdLst>
  <p:hf sldNum="0" hdr="0" ftr="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 5" descr="Zoom sur un logo&#10;&#10;Description générée automatiquement">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r="-1"/>
          <a:stretch/>
        </p:blipFill>
        <p:spPr>
          <a:xfrm>
            <a:off x="20" y="10"/>
            <a:ext cx="12191979"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r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fontScale="90000"/>
          </a:bodyPr>
          <a:lstStyle/>
          <a:p>
            <a:pPr rtl="0"/>
            <a:r>
              <a:rPr lang="fr-FR" sz="4400" dirty="0">
                <a:solidFill>
                  <a:schemeClr val="tx1"/>
                </a:solidFill>
              </a:rPr>
              <a:t>INTRODUCTION AU PHP ET BASE DU LANGAGE</a:t>
            </a:r>
            <a:endParaRPr lang="fr" sz="4400" dirty="0">
              <a:solidFill>
                <a:schemeClr val="tx1"/>
              </a:solidFill>
            </a:endParaRPr>
          </a:p>
        </p:txBody>
      </p:sp>
      <p:sp>
        <p:nvSpPr>
          <p:cNvPr id="3" name="Sous-titr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fr" dirty="0">
                <a:solidFill>
                  <a:schemeClr val="tx1"/>
                </a:solidFill>
              </a:rPr>
              <a:t>Christophe GERARD – 20/03/2023</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descr="Une image contenant flou&#10;&#10;Description générée automatiquement">
            <a:extLst>
              <a:ext uri="{FF2B5EF4-FFF2-40B4-BE49-F238E27FC236}">
                <a16:creationId xmlns:a16="http://schemas.microsoft.com/office/drawing/2014/main" id="{B8022E6E-0CF5-38F0-D90B-D0235623BCE7}"/>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3196" r="14455" b="1"/>
          <a:stretch/>
        </p:blipFill>
        <p:spPr>
          <a:xfrm>
            <a:off x="228599" y="237744"/>
            <a:ext cx="7696201" cy="6382512"/>
          </a:xfrm>
          <a:noFill/>
        </p:spPr>
      </p:pic>
      <p:sp>
        <p:nvSpPr>
          <p:cNvPr id="4" name="Espace réservé de la date 3">
            <a:extLst>
              <a:ext uri="{FF2B5EF4-FFF2-40B4-BE49-F238E27FC236}">
                <a16:creationId xmlns:a16="http://schemas.microsoft.com/office/drawing/2014/main" id="{278D00EF-CAC3-05B2-21C6-39D7CD94D34E}"/>
              </a:ext>
            </a:extLst>
          </p:cNvPr>
          <p:cNvSpPr>
            <a:spLocks noGrp="1"/>
          </p:cNvSpPr>
          <p:nvPr>
            <p:ph type="dt" sz="half" idx="10"/>
          </p:nvPr>
        </p:nvSpPr>
        <p:spPr>
          <a:xfrm>
            <a:off x="5662337" y="6035040"/>
            <a:ext cx="2071963" cy="365760"/>
          </a:xfrm>
        </p:spPr>
        <p:txBody>
          <a:bodyPr anchor="b">
            <a:normAutofit/>
          </a:bodyPr>
          <a:lstStyle/>
          <a:p>
            <a:pPr rtl="0">
              <a:spcAft>
                <a:spcPts val="600"/>
              </a:spcAft>
            </a:pPr>
            <a:fld id="{43B6331D-8BD5-4AF5-97EE-8FB3C79FE924}" type="datetime1">
              <a:rPr lang="fr-FR" smtClean="0"/>
              <a:pPr rtl="0">
                <a:spcAft>
                  <a:spcPts val="600"/>
                </a:spcAft>
              </a:pPr>
              <a:t>15/03/2023</a:t>
            </a:fld>
            <a:endParaRPr lang="en-US"/>
          </a:p>
        </p:txBody>
      </p:sp>
      <p:sp>
        <p:nvSpPr>
          <p:cNvPr id="2" name="Titre 1">
            <a:extLst>
              <a:ext uri="{FF2B5EF4-FFF2-40B4-BE49-F238E27FC236}">
                <a16:creationId xmlns:a16="http://schemas.microsoft.com/office/drawing/2014/main" id="{EFA281C8-854F-CB7B-4F0F-A9D0704C22C8}"/>
              </a:ext>
            </a:extLst>
          </p:cNvPr>
          <p:cNvSpPr>
            <a:spLocks noGrp="1"/>
          </p:cNvSpPr>
          <p:nvPr>
            <p:ph type="title"/>
          </p:nvPr>
        </p:nvSpPr>
        <p:spPr>
          <a:xfrm>
            <a:off x="8477250" y="603504"/>
            <a:ext cx="3144774" cy="1645920"/>
          </a:xfrm>
        </p:spPr>
        <p:txBody>
          <a:bodyPr anchor="b">
            <a:normAutofit/>
          </a:bodyPr>
          <a:lstStyle/>
          <a:p>
            <a:r>
              <a:rPr lang="fr-FR"/>
              <a:t>Les bases de PHP</a:t>
            </a:r>
          </a:p>
        </p:txBody>
      </p:sp>
      <p:sp>
        <p:nvSpPr>
          <p:cNvPr id="3" name="Sous-titre 2">
            <a:extLst>
              <a:ext uri="{FF2B5EF4-FFF2-40B4-BE49-F238E27FC236}">
                <a16:creationId xmlns:a16="http://schemas.microsoft.com/office/drawing/2014/main" id="{281EC24D-08A3-F28D-5EC8-ED36EB51352E}"/>
              </a:ext>
            </a:extLst>
          </p:cNvPr>
          <p:cNvSpPr>
            <a:spLocks noGrp="1"/>
          </p:cNvSpPr>
          <p:nvPr>
            <p:ph type="body" sz="half" idx="2"/>
          </p:nvPr>
        </p:nvSpPr>
        <p:spPr>
          <a:xfrm>
            <a:off x="8477250" y="2386584"/>
            <a:ext cx="3144774" cy="3511296"/>
          </a:xfrm>
        </p:spPr>
        <p:txBody>
          <a:bodyPr>
            <a:normAutofit/>
          </a:bodyPr>
          <a:lstStyle/>
          <a:p>
            <a:r>
              <a:rPr lang="fr-FR" dirty="0"/>
              <a:t>Pour bien comprendre !</a:t>
            </a:r>
            <a:endParaRPr lang="en-US" dirty="0"/>
          </a:p>
        </p:txBody>
      </p:sp>
    </p:spTree>
    <p:extLst>
      <p:ext uri="{BB962C8B-B14F-4D97-AF65-F5344CB8AC3E}">
        <p14:creationId xmlns:p14="http://schemas.microsoft.com/office/powerpoint/2010/main" val="2318128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Les bases de PHP</a:t>
            </a:r>
            <a:br>
              <a:rPr lang="fr" dirty="0"/>
            </a:br>
            <a:r>
              <a:rPr lang="fr" sz="2800" b="1" dirty="0"/>
              <a:t>Syntaxe de base</a:t>
            </a:r>
            <a:endParaRPr lang="fr" b="1" dirty="0"/>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p:txBody>
          <a:bodyPr/>
          <a:lstStyle/>
          <a:p>
            <a:r>
              <a:rPr lang="fr-FR" i="1" dirty="0"/>
              <a:t>‘</a:t>
            </a:r>
            <a:r>
              <a:rPr lang="fr-FR" b="1" i="1" dirty="0"/>
              <a:t>&lt;?</a:t>
            </a:r>
            <a:r>
              <a:rPr lang="fr-FR" b="1" i="1" dirty="0" err="1"/>
              <a:t>php</a:t>
            </a:r>
            <a:r>
              <a:rPr lang="fr-FR" b="1" dirty="0"/>
              <a:t>’ </a:t>
            </a:r>
            <a:r>
              <a:rPr lang="fr-FR" dirty="0"/>
              <a:t>et ‘</a:t>
            </a:r>
            <a:r>
              <a:rPr lang="fr-FR" b="1" i="1" dirty="0"/>
              <a:t>?&gt;</a:t>
            </a:r>
            <a:r>
              <a:rPr lang="fr-FR" b="1" dirty="0"/>
              <a:t>’</a:t>
            </a:r>
            <a:r>
              <a:rPr lang="fr-FR" dirty="0"/>
              <a:t> pour délimiter le code PHP</a:t>
            </a:r>
          </a:p>
          <a:p>
            <a:pPr marL="0" indent="0">
              <a:buNone/>
            </a:pPr>
            <a:endParaRPr lang="fr-FR" dirty="0"/>
          </a:p>
          <a:p>
            <a:r>
              <a:rPr lang="fr-FR" dirty="0"/>
              <a:t>Utilisation de ‘</a:t>
            </a:r>
            <a:r>
              <a:rPr lang="fr-FR" sz="1600" b="1" i="1" dirty="0"/>
              <a:t>//</a:t>
            </a:r>
            <a:r>
              <a:rPr lang="fr-FR" sz="1600" b="1" dirty="0"/>
              <a:t>’</a:t>
            </a:r>
            <a:r>
              <a:rPr lang="fr-FR" dirty="0"/>
              <a:t> pour les commentaires sur une seule ligne , ‘</a:t>
            </a:r>
            <a:r>
              <a:rPr lang="fr-FR" b="1" i="1" dirty="0"/>
              <a:t>/* */’ </a:t>
            </a:r>
            <a:r>
              <a:rPr lang="fr-FR" dirty="0"/>
              <a:t>pour les commentaires sur plusieurs lignes</a:t>
            </a:r>
          </a:p>
          <a:p>
            <a:pPr marL="0" indent="0">
              <a:buNone/>
            </a:pPr>
            <a:endParaRPr lang="fr-FR" dirty="0"/>
          </a:p>
          <a:p>
            <a:r>
              <a:rPr lang="fr-FR" dirty="0"/>
              <a:t>Utilisation de ‘</a:t>
            </a:r>
            <a:r>
              <a:rPr lang="fr-FR" b="1" i="1" dirty="0" err="1"/>
              <a:t>echo</a:t>
            </a:r>
            <a:r>
              <a:rPr lang="fr-FR" b="1" dirty="0"/>
              <a:t>’</a:t>
            </a:r>
            <a:r>
              <a:rPr lang="fr-FR" dirty="0"/>
              <a:t> ou ‘</a:t>
            </a:r>
            <a:r>
              <a:rPr lang="fr-FR" b="1" i="1" dirty="0" err="1"/>
              <a:t>print</a:t>
            </a:r>
            <a:r>
              <a:rPr lang="fr-FR" b="1" dirty="0"/>
              <a:t>’</a:t>
            </a:r>
            <a:r>
              <a:rPr lang="fr-FR" dirty="0"/>
              <a:t> pour afficher du texte à l’écran</a:t>
            </a:r>
          </a:p>
          <a:p>
            <a:endParaRPr lang="en-US" dirty="0"/>
          </a:p>
          <a:p>
            <a:r>
              <a:rPr lang="en-US" dirty="0" err="1"/>
              <a:t>Démo</a:t>
            </a:r>
            <a:r>
              <a:rPr lang="en-US" dirty="0"/>
              <a:t>…</a:t>
            </a:r>
          </a:p>
        </p:txBody>
      </p:sp>
    </p:spTree>
    <p:extLst>
      <p:ext uri="{BB962C8B-B14F-4D97-AF65-F5344CB8AC3E}">
        <p14:creationId xmlns:p14="http://schemas.microsoft.com/office/powerpoint/2010/main" val="7033709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Les bases de PHP</a:t>
            </a:r>
            <a:br>
              <a:rPr lang="fr" dirty="0"/>
            </a:br>
            <a:r>
              <a:rPr lang="fr" sz="2800" b="1" dirty="0"/>
              <a:t>Variables</a:t>
            </a:r>
            <a:endParaRPr lang="fr" b="1" dirty="0"/>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p:txBody>
          <a:bodyPr/>
          <a:lstStyle/>
          <a:p>
            <a:r>
              <a:rPr lang="fr-FR" dirty="0"/>
              <a:t>Utilisation du signe ‘</a:t>
            </a:r>
            <a:r>
              <a:rPr lang="fr-FR" b="1" i="1" dirty="0"/>
              <a:t>$’</a:t>
            </a:r>
            <a:r>
              <a:rPr lang="fr-FR" dirty="0"/>
              <a:t> pour déclarer une variable ( par exemple : </a:t>
            </a:r>
            <a:r>
              <a:rPr lang="fr-FR" b="1" i="1" dirty="0"/>
              <a:t>‘$variable</a:t>
            </a:r>
            <a:r>
              <a:rPr lang="fr-FR" dirty="0"/>
              <a:t>’)</a:t>
            </a:r>
          </a:p>
          <a:p>
            <a:endParaRPr lang="fr-FR" dirty="0"/>
          </a:p>
          <a:p>
            <a:r>
              <a:rPr lang="fr-FR" dirty="0"/>
              <a:t>Utilisation de l’opérateur ‘</a:t>
            </a:r>
            <a:r>
              <a:rPr lang="fr-FR" b="1" i="1" dirty="0"/>
              <a:t>=‘</a:t>
            </a:r>
            <a:r>
              <a:rPr lang="fr-FR" dirty="0"/>
              <a:t> pour affecter une valeur à une variable (par exemple : ‘</a:t>
            </a:r>
            <a:r>
              <a:rPr lang="fr-FR" b="1" i="1" dirty="0"/>
              <a:t>$variable = 42’</a:t>
            </a:r>
            <a:r>
              <a:rPr lang="fr-FR" dirty="0"/>
              <a:t>)</a:t>
            </a:r>
          </a:p>
          <a:p>
            <a:pPr marL="0" indent="0">
              <a:buNone/>
            </a:pPr>
            <a:endParaRPr lang="fr-FR" dirty="0"/>
          </a:p>
          <a:p>
            <a:r>
              <a:rPr lang="fr-FR" dirty="0"/>
              <a:t>Portée des variables</a:t>
            </a:r>
          </a:p>
          <a:p>
            <a:pPr lvl="1"/>
            <a:r>
              <a:rPr lang="fr-FR" dirty="0"/>
              <a:t>Globale</a:t>
            </a:r>
          </a:p>
          <a:p>
            <a:pPr lvl="1"/>
            <a:r>
              <a:rPr lang="fr-FR" dirty="0"/>
              <a:t>Local</a:t>
            </a:r>
          </a:p>
          <a:p>
            <a:pPr lvl="1"/>
            <a:r>
              <a:rPr lang="fr-FR" dirty="0"/>
              <a:t>Statique</a:t>
            </a:r>
          </a:p>
          <a:p>
            <a:endParaRPr lang="fr-FR" dirty="0"/>
          </a:p>
          <a:p>
            <a:r>
              <a:rPr lang="fr-FR" dirty="0"/>
              <a:t>Démo…</a:t>
            </a:r>
          </a:p>
        </p:txBody>
      </p:sp>
    </p:spTree>
    <p:extLst>
      <p:ext uri="{BB962C8B-B14F-4D97-AF65-F5344CB8AC3E}">
        <p14:creationId xmlns:p14="http://schemas.microsoft.com/office/powerpoint/2010/main" val="646548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Les bases de PHP</a:t>
            </a:r>
            <a:br>
              <a:rPr lang="fr" dirty="0"/>
            </a:br>
            <a:r>
              <a:rPr lang="fr" sz="2800" b="1" dirty="0"/>
              <a:t>Types de données</a:t>
            </a:r>
            <a:endParaRPr lang="fr" b="1" dirty="0"/>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p:txBody>
          <a:bodyPr/>
          <a:lstStyle/>
          <a:p>
            <a:r>
              <a:rPr lang="fr-FR" dirty="0"/>
              <a:t>Types scalaires</a:t>
            </a:r>
          </a:p>
          <a:p>
            <a:pPr lvl="1"/>
            <a:r>
              <a:rPr lang="fr-FR" dirty="0"/>
              <a:t>Entiers (</a:t>
            </a:r>
            <a:r>
              <a:rPr lang="fr-FR" b="1" i="1" dirty="0" err="1"/>
              <a:t>int</a:t>
            </a:r>
            <a:r>
              <a:rPr lang="fr-FR" dirty="0"/>
              <a:t>) : Nombres entiers, par exemple : </a:t>
            </a:r>
            <a:r>
              <a:rPr lang="fr-FR" b="1" i="1" dirty="0"/>
              <a:t>42</a:t>
            </a:r>
          </a:p>
          <a:p>
            <a:pPr lvl="1"/>
            <a:r>
              <a:rPr lang="fr-FR" dirty="0"/>
              <a:t>Flottants (</a:t>
            </a:r>
            <a:r>
              <a:rPr lang="fr-FR" b="1" i="1" dirty="0" err="1"/>
              <a:t>float</a:t>
            </a:r>
            <a:r>
              <a:rPr lang="fr-FR" dirty="0"/>
              <a:t>) : Nombres à virgule flottantes, par exemple : </a:t>
            </a:r>
            <a:r>
              <a:rPr lang="fr-FR" b="1" i="1" dirty="0"/>
              <a:t>3.14</a:t>
            </a:r>
          </a:p>
          <a:p>
            <a:pPr lvl="1"/>
            <a:r>
              <a:rPr lang="fr-FR" dirty="0"/>
              <a:t>Chaîne de caractères (</a:t>
            </a:r>
            <a:r>
              <a:rPr lang="fr-FR" b="1" i="1" dirty="0"/>
              <a:t>string</a:t>
            </a:r>
            <a:r>
              <a:rPr lang="fr-FR" dirty="0"/>
              <a:t>) : Séquences de caractères, par exemple : ‘</a:t>
            </a:r>
            <a:r>
              <a:rPr lang="fr-FR" b="1" i="1" dirty="0"/>
              <a:t>Hello World !</a:t>
            </a:r>
            <a:r>
              <a:rPr lang="fr-FR" dirty="0"/>
              <a:t>’</a:t>
            </a:r>
          </a:p>
          <a:p>
            <a:pPr lvl="1"/>
            <a:r>
              <a:rPr lang="fr-FR" dirty="0"/>
              <a:t>Booléens (</a:t>
            </a:r>
            <a:r>
              <a:rPr lang="fr-FR" b="1" i="1" dirty="0" err="1"/>
              <a:t>bool</a:t>
            </a:r>
            <a:r>
              <a:rPr lang="fr-FR" dirty="0"/>
              <a:t>) : Valeurs de vérité ‘</a:t>
            </a:r>
            <a:r>
              <a:rPr lang="fr-FR" b="1" i="1" dirty="0" err="1"/>
              <a:t>true</a:t>
            </a:r>
            <a:r>
              <a:rPr lang="fr-FR" dirty="0"/>
              <a:t>’ ou ‘</a:t>
            </a:r>
            <a:r>
              <a:rPr lang="fr-FR" b="1" i="1" dirty="0"/>
              <a:t>false</a:t>
            </a:r>
            <a:r>
              <a:rPr lang="fr-FR" dirty="0"/>
              <a:t>’</a:t>
            </a:r>
          </a:p>
          <a:p>
            <a:pPr lvl="1"/>
            <a:endParaRPr lang="fr-FR" dirty="0"/>
          </a:p>
          <a:p>
            <a:r>
              <a:rPr lang="en-US" dirty="0"/>
              <a:t>Types </a:t>
            </a:r>
            <a:r>
              <a:rPr lang="en-US" dirty="0" err="1"/>
              <a:t>composés</a:t>
            </a:r>
            <a:endParaRPr lang="en-US" dirty="0"/>
          </a:p>
          <a:p>
            <a:pPr lvl="1"/>
            <a:r>
              <a:rPr lang="fr-FR" dirty="0"/>
              <a:t>Tableaux (</a:t>
            </a:r>
            <a:r>
              <a:rPr lang="fr-FR" b="1" i="1" dirty="0" err="1"/>
              <a:t>array</a:t>
            </a:r>
            <a:r>
              <a:rPr lang="fr-FR" dirty="0"/>
              <a:t>) : Collection de valeurs , par exemple : ‘</a:t>
            </a:r>
            <a:r>
              <a:rPr lang="fr-FR" b="1" i="1" dirty="0" err="1"/>
              <a:t>array</a:t>
            </a:r>
            <a:r>
              <a:rPr lang="fr-FR" b="1" i="1" dirty="0"/>
              <a:t>(1,2,3)</a:t>
            </a:r>
            <a:r>
              <a:rPr lang="fr-FR" dirty="0"/>
              <a:t>’</a:t>
            </a:r>
          </a:p>
          <a:p>
            <a:pPr lvl="1"/>
            <a:r>
              <a:rPr lang="fr-FR" dirty="0"/>
              <a:t>Objets (</a:t>
            </a:r>
            <a:r>
              <a:rPr lang="fr-FR" b="1" i="1" dirty="0" err="1"/>
              <a:t>object</a:t>
            </a:r>
            <a:r>
              <a:rPr lang="fr-FR" dirty="0"/>
              <a:t>) : Instances de classes définies par l’utilisateur (</a:t>
            </a:r>
            <a:r>
              <a:rPr lang="fr-FR" b="1" dirty="0"/>
              <a:t>on verra ça plus tard</a:t>
            </a:r>
            <a:r>
              <a:rPr lang="fr-FR" dirty="0"/>
              <a:t>)</a:t>
            </a:r>
          </a:p>
          <a:p>
            <a:pPr lvl="1"/>
            <a:r>
              <a:rPr lang="fr-FR" dirty="0"/>
              <a:t>Ressources : Représentent des ressources externes (fichiers, connexions de base de données, etc…)</a:t>
            </a:r>
          </a:p>
          <a:p>
            <a:pPr lvl="1"/>
            <a:r>
              <a:rPr lang="fr-FR" dirty="0"/>
              <a:t>NULL : Représente une variable sans valeur.</a:t>
            </a:r>
          </a:p>
          <a:p>
            <a:pPr marL="0" indent="0">
              <a:buNone/>
            </a:pPr>
            <a:endParaRPr lang="en-US" dirty="0"/>
          </a:p>
          <a:p>
            <a:r>
              <a:rPr lang="en-US" dirty="0" err="1"/>
              <a:t>Démo</a:t>
            </a:r>
            <a:r>
              <a:rPr lang="en-US" dirty="0"/>
              <a:t>…</a:t>
            </a:r>
          </a:p>
        </p:txBody>
      </p:sp>
    </p:spTree>
    <p:extLst>
      <p:ext uri="{BB962C8B-B14F-4D97-AF65-F5344CB8AC3E}">
        <p14:creationId xmlns:p14="http://schemas.microsoft.com/office/powerpoint/2010/main" val="2532641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Les bases de PHP</a:t>
            </a:r>
            <a:br>
              <a:rPr lang="fr" dirty="0"/>
            </a:br>
            <a:r>
              <a:rPr lang="fr" sz="2800" b="1" dirty="0"/>
              <a:t>Opérateurs</a:t>
            </a:r>
            <a:endParaRPr lang="fr" b="1" dirty="0"/>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p:txBody>
          <a:bodyPr/>
          <a:lstStyle/>
          <a:p>
            <a:r>
              <a:rPr lang="fr-FR" dirty="0"/>
              <a:t>Opérateurs arithmétiques : ‘</a:t>
            </a:r>
            <a:r>
              <a:rPr lang="fr-FR" b="1" i="1" dirty="0"/>
              <a:t>+</a:t>
            </a:r>
            <a:r>
              <a:rPr lang="fr-FR" dirty="0"/>
              <a:t>’,’</a:t>
            </a:r>
            <a:r>
              <a:rPr lang="fr-FR" b="1" i="1" dirty="0"/>
              <a:t>-</a:t>
            </a:r>
            <a:r>
              <a:rPr lang="fr-FR" dirty="0"/>
              <a:t>’,’</a:t>
            </a:r>
            <a:r>
              <a:rPr lang="fr-FR" b="1" i="1" dirty="0"/>
              <a:t>*</a:t>
            </a:r>
            <a:r>
              <a:rPr lang="fr-FR" dirty="0"/>
              <a:t>’,’</a:t>
            </a:r>
            <a:r>
              <a:rPr lang="fr-FR" b="1" i="1" dirty="0"/>
              <a:t>/</a:t>
            </a:r>
            <a:r>
              <a:rPr lang="fr-FR" dirty="0"/>
              <a:t>’,’</a:t>
            </a:r>
            <a:r>
              <a:rPr lang="fr-FR" b="1" i="1" dirty="0"/>
              <a:t>%</a:t>
            </a:r>
            <a:r>
              <a:rPr lang="fr-FR" dirty="0"/>
              <a:t>’</a:t>
            </a:r>
          </a:p>
          <a:p>
            <a:r>
              <a:rPr lang="fr-FR" dirty="0"/>
              <a:t>Opérateurs d’affectation : ‘</a:t>
            </a:r>
            <a:r>
              <a:rPr lang="fr-FR" b="1" i="1" dirty="0"/>
              <a:t>=</a:t>
            </a:r>
            <a:r>
              <a:rPr lang="fr-FR" dirty="0"/>
              <a:t>‘, ‘</a:t>
            </a:r>
            <a:r>
              <a:rPr lang="fr-FR" b="1" i="1" dirty="0"/>
              <a:t>+=</a:t>
            </a:r>
            <a:r>
              <a:rPr lang="fr-FR" dirty="0"/>
              <a:t>‘, ‘</a:t>
            </a:r>
            <a:r>
              <a:rPr lang="fr-FR" b="1" i="1" dirty="0"/>
              <a:t>-=</a:t>
            </a:r>
            <a:r>
              <a:rPr lang="fr-FR" dirty="0"/>
              <a:t>‘, ‘</a:t>
            </a:r>
            <a:r>
              <a:rPr lang="fr-FR" b="1" i="1" dirty="0"/>
              <a:t>*=</a:t>
            </a:r>
            <a:r>
              <a:rPr lang="fr-FR" dirty="0"/>
              <a:t>‘, ‘</a:t>
            </a:r>
            <a:r>
              <a:rPr lang="fr-FR" b="1" i="1" dirty="0"/>
              <a:t>/=</a:t>
            </a:r>
            <a:r>
              <a:rPr lang="fr-FR" dirty="0"/>
              <a:t>‘, ‘</a:t>
            </a:r>
            <a:r>
              <a:rPr lang="fr-FR" b="1" i="1" dirty="0"/>
              <a:t>%=</a:t>
            </a:r>
            <a:r>
              <a:rPr lang="fr-FR" dirty="0"/>
              <a:t>‘, ‘</a:t>
            </a:r>
            <a:r>
              <a:rPr lang="fr-FR" b="1" dirty="0"/>
              <a:t>.=</a:t>
            </a:r>
            <a:r>
              <a:rPr lang="fr-FR" dirty="0"/>
              <a:t>‘(</a:t>
            </a:r>
            <a:r>
              <a:rPr lang="fr-FR" b="1" dirty="0"/>
              <a:t>concaténation</a:t>
            </a:r>
            <a:r>
              <a:rPr lang="fr-FR" dirty="0"/>
              <a:t>)</a:t>
            </a:r>
          </a:p>
          <a:p>
            <a:r>
              <a:rPr lang="fr-FR" dirty="0"/>
              <a:t>Opérateurs de comparaison : ‘</a:t>
            </a:r>
            <a:r>
              <a:rPr lang="fr-FR" b="1" dirty="0"/>
              <a:t>==</a:t>
            </a:r>
            <a:r>
              <a:rPr lang="fr-FR" dirty="0"/>
              <a:t>‘, ‘</a:t>
            </a:r>
            <a:r>
              <a:rPr lang="fr-FR" b="1" dirty="0"/>
              <a:t>===</a:t>
            </a:r>
            <a:r>
              <a:rPr lang="fr-FR" dirty="0"/>
              <a:t>‘, ‘</a:t>
            </a:r>
            <a:r>
              <a:rPr lang="fr-FR" b="1" dirty="0"/>
              <a:t>!=</a:t>
            </a:r>
            <a:r>
              <a:rPr lang="fr-FR" dirty="0"/>
              <a:t>‘, ‘</a:t>
            </a:r>
            <a:r>
              <a:rPr lang="fr-FR" b="1" dirty="0"/>
              <a:t>!==</a:t>
            </a:r>
            <a:r>
              <a:rPr lang="fr-FR" dirty="0"/>
              <a:t>‘, ‘</a:t>
            </a:r>
            <a:r>
              <a:rPr lang="fr-FR" b="1" dirty="0"/>
              <a:t>&lt;</a:t>
            </a:r>
            <a:r>
              <a:rPr lang="fr-FR" dirty="0"/>
              <a:t>‘, ‘</a:t>
            </a:r>
            <a:r>
              <a:rPr lang="fr-FR" b="1" dirty="0"/>
              <a:t>&gt;</a:t>
            </a:r>
            <a:r>
              <a:rPr lang="fr-FR" dirty="0"/>
              <a:t>’, ‘</a:t>
            </a:r>
            <a:r>
              <a:rPr lang="fr-FR" b="1" dirty="0"/>
              <a:t>&lt;=</a:t>
            </a:r>
            <a:r>
              <a:rPr lang="fr-FR" dirty="0"/>
              <a:t>‘, ‘</a:t>
            </a:r>
            <a:r>
              <a:rPr lang="fr-FR" b="1" dirty="0"/>
              <a:t>&gt;=</a:t>
            </a:r>
            <a:r>
              <a:rPr lang="fr-FR" dirty="0"/>
              <a:t>‘, ‘</a:t>
            </a:r>
            <a:r>
              <a:rPr lang="fr-FR" b="1" dirty="0"/>
              <a:t>&lt;=&gt;</a:t>
            </a:r>
            <a:r>
              <a:rPr lang="fr-FR" dirty="0"/>
              <a:t>’ (</a:t>
            </a:r>
            <a:r>
              <a:rPr lang="fr-FR" b="1" dirty="0" err="1"/>
              <a:t>spaceship</a:t>
            </a:r>
            <a:r>
              <a:rPr lang="fr-FR" dirty="0"/>
              <a:t>)</a:t>
            </a:r>
          </a:p>
          <a:p>
            <a:r>
              <a:rPr lang="fr-FR" dirty="0"/>
              <a:t>Opérateurs logiques : ‘</a:t>
            </a:r>
            <a:r>
              <a:rPr lang="fr-FR" b="1" dirty="0"/>
              <a:t>&amp;&amp;</a:t>
            </a:r>
            <a:r>
              <a:rPr lang="fr-FR" dirty="0"/>
              <a:t>’(</a:t>
            </a:r>
            <a:r>
              <a:rPr lang="fr-FR" b="1" i="1" dirty="0"/>
              <a:t>et</a:t>
            </a:r>
            <a:r>
              <a:rPr lang="fr-FR" dirty="0"/>
              <a:t>), ‘</a:t>
            </a:r>
            <a:r>
              <a:rPr lang="fr-FR" b="1" dirty="0"/>
              <a:t>||</a:t>
            </a:r>
            <a:r>
              <a:rPr lang="fr-FR" dirty="0"/>
              <a:t>’ (</a:t>
            </a:r>
            <a:r>
              <a:rPr lang="fr-FR" b="1" i="1" dirty="0"/>
              <a:t>ou</a:t>
            </a:r>
            <a:r>
              <a:rPr lang="fr-FR" dirty="0"/>
              <a:t>), ‘</a:t>
            </a:r>
            <a:r>
              <a:rPr lang="fr-FR" b="1" dirty="0"/>
              <a:t>!</a:t>
            </a:r>
            <a:r>
              <a:rPr lang="fr-FR" dirty="0"/>
              <a:t>’ (</a:t>
            </a:r>
            <a:r>
              <a:rPr lang="fr-FR" b="1" i="1" dirty="0"/>
              <a:t>non</a:t>
            </a:r>
            <a:r>
              <a:rPr lang="fr-FR" dirty="0"/>
              <a:t>) </a:t>
            </a:r>
          </a:p>
          <a:p>
            <a:r>
              <a:rPr lang="fr-FR" dirty="0"/>
              <a:t>Opérateurs d’incrémentation/</a:t>
            </a:r>
            <a:r>
              <a:rPr lang="fr-FR" dirty="0" err="1"/>
              <a:t>décrementation</a:t>
            </a:r>
            <a:r>
              <a:rPr lang="fr-FR" dirty="0"/>
              <a:t> : ‘</a:t>
            </a:r>
            <a:r>
              <a:rPr lang="fr-FR" b="1" i="1" dirty="0"/>
              <a:t>++</a:t>
            </a:r>
            <a:r>
              <a:rPr lang="fr-FR" dirty="0"/>
              <a:t>’, ‘</a:t>
            </a:r>
            <a:r>
              <a:rPr lang="fr-FR" b="1" i="1" dirty="0"/>
              <a:t>--</a:t>
            </a:r>
            <a:r>
              <a:rPr lang="fr-FR" dirty="0"/>
              <a:t>’</a:t>
            </a:r>
          </a:p>
          <a:p>
            <a:r>
              <a:rPr lang="fr-FR" dirty="0"/>
              <a:t>Opérateurs ternaires : ‘</a:t>
            </a:r>
            <a:r>
              <a:rPr lang="fr-FR" b="1" i="1" dirty="0"/>
              <a:t>condition ? </a:t>
            </a:r>
            <a:r>
              <a:rPr lang="fr-FR" b="1" i="1" dirty="0" err="1">
                <a:solidFill>
                  <a:schemeClr val="accent1"/>
                </a:solidFill>
              </a:rPr>
              <a:t>valeur_si_vrai</a:t>
            </a:r>
            <a:r>
              <a:rPr lang="fr-FR" b="1" i="1" dirty="0">
                <a:solidFill>
                  <a:schemeClr val="accent1"/>
                </a:solidFill>
              </a:rPr>
              <a:t> </a:t>
            </a:r>
            <a:r>
              <a:rPr lang="fr-FR" b="1" i="1" dirty="0"/>
              <a:t>: </a:t>
            </a:r>
            <a:r>
              <a:rPr lang="fr-FR" b="1" i="1" dirty="0" err="1">
                <a:solidFill>
                  <a:schemeClr val="accent2">
                    <a:lumMod val="75000"/>
                  </a:schemeClr>
                </a:solidFill>
              </a:rPr>
              <a:t>valeur_si_faux</a:t>
            </a:r>
            <a:r>
              <a:rPr lang="fr-FR" dirty="0"/>
              <a:t>’</a:t>
            </a:r>
          </a:p>
          <a:p>
            <a:r>
              <a:rPr lang="fr-FR" dirty="0"/>
              <a:t>Opérateur </a:t>
            </a:r>
            <a:r>
              <a:rPr lang="fr-FR" dirty="0" err="1"/>
              <a:t>null</a:t>
            </a:r>
            <a:r>
              <a:rPr lang="fr-FR" dirty="0"/>
              <a:t> </a:t>
            </a:r>
            <a:r>
              <a:rPr lang="fr-FR" dirty="0" err="1"/>
              <a:t>coallescent</a:t>
            </a:r>
            <a:r>
              <a:rPr lang="fr-FR" dirty="0"/>
              <a:t> (depuis </a:t>
            </a:r>
            <a:r>
              <a:rPr lang="fr-FR" dirty="0" err="1"/>
              <a:t>php</a:t>
            </a:r>
            <a:r>
              <a:rPr lang="fr-FR" dirty="0"/>
              <a:t> 7) : ‘</a:t>
            </a:r>
            <a:r>
              <a:rPr lang="fr-FR" b="1" i="1" dirty="0"/>
              <a:t>??</a:t>
            </a:r>
            <a:r>
              <a:rPr lang="fr-FR" dirty="0"/>
              <a:t>’</a:t>
            </a:r>
          </a:p>
          <a:p>
            <a:r>
              <a:rPr lang="fr-FR" dirty="0"/>
              <a:t>Démo…</a:t>
            </a:r>
            <a:endParaRPr lang="en-US" dirty="0"/>
          </a:p>
        </p:txBody>
      </p:sp>
    </p:spTree>
    <p:extLst>
      <p:ext uri="{BB962C8B-B14F-4D97-AF65-F5344CB8AC3E}">
        <p14:creationId xmlns:p14="http://schemas.microsoft.com/office/powerpoint/2010/main" val="1972216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pour une image  8" descr="Une image contenant orange, dôme&#10;&#10;Description générée automatiquement">
            <a:extLst>
              <a:ext uri="{FF2B5EF4-FFF2-40B4-BE49-F238E27FC236}">
                <a16:creationId xmlns:a16="http://schemas.microsoft.com/office/drawing/2014/main" id="{6322F157-3A12-E35E-A3E3-0A78C80C822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8600" r="3" b="8471"/>
          <a:stretch/>
        </p:blipFill>
        <p:spPr>
          <a:xfrm>
            <a:off x="228599" y="237744"/>
            <a:ext cx="7696201" cy="6382512"/>
          </a:xfrm>
          <a:noFill/>
        </p:spPr>
      </p:pic>
      <p:sp>
        <p:nvSpPr>
          <p:cNvPr id="4" name="Espace réservé de la date 3">
            <a:extLst>
              <a:ext uri="{FF2B5EF4-FFF2-40B4-BE49-F238E27FC236}">
                <a16:creationId xmlns:a16="http://schemas.microsoft.com/office/drawing/2014/main" id="{278D00EF-CAC3-05B2-21C6-39D7CD94D34E}"/>
              </a:ext>
            </a:extLst>
          </p:cNvPr>
          <p:cNvSpPr>
            <a:spLocks noGrp="1"/>
          </p:cNvSpPr>
          <p:nvPr>
            <p:ph type="dt" sz="half" idx="10"/>
          </p:nvPr>
        </p:nvSpPr>
        <p:spPr>
          <a:xfrm>
            <a:off x="5662337" y="6035040"/>
            <a:ext cx="2071963" cy="365760"/>
          </a:xfrm>
        </p:spPr>
        <p:txBody>
          <a:bodyPr anchor="b">
            <a:normAutofit/>
          </a:bodyPr>
          <a:lstStyle/>
          <a:p>
            <a:pPr rtl="0">
              <a:spcAft>
                <a:spcPts val="600"/>
              </a:spcAft>
            </a:pPr>
            <a:fld id="{43B6331D-8BD5-4AF5-97EE-8FB3C79FE924}" type="datetime1">
              <a:rPr lang="fr-FR" smtClean="0"/>
              <a:pPr rtl="0">
                <a:spcAft>
                  <a:spcPts val="600"/>
                </a:spcAft>
              </a:pPr>
              <a:t>15/03/2023</a:t>
            </a:fld>
            <a:endParaRPr lang="en-US"/>
          </a:p>
        </p:txBody>
      </p:sp>
      <p:sp>
        <p:nvSpPr>
          <p:cNvPr id="2" name="Titre 1">
            <a:extLst>
              <a:ext uri="{FF2B5EF4-FFF2-40B4-BE49-F238E27FC236}">
                <a16:creationId xmlns:a16="http://schemas.microsoft.com/office/drawing/2014/main" id="{EFA281C8-854F-CB7B-4F0F-A9D0704C22C8}"/>
              </a:ext>
            </a:extLst>
          </p:cNvPr>
          <p:cNvSpPr>
            <a:spLocks noGrp="1"/>
          </p:cNvSpPr>
          <p:nvPr>
            <p:ph type="title"/>
          </p:nvPr>
        </p:nvSpPr>
        <p:spPr>
          <a:xfrm>
            <a:off x="8477250" y="603504"/>
            <a:ext cx="3144774" cy="1645920"/>
          </a:xfrm>
        </p:spPr>
        <p:txBody>
          <a:bodyPr anchor="b">
            <a:normAutofit/>
          </a:bodyPr>
          <a:lstStyle/>
          <a:p>
            <a:r>
              <a:rPr lang="fr-FR" dirty="0"/>
              <a:t>Les structures de contrôles</a:t>
            </a:r>
          </a:p>
        </p:txBody>
      </p:sp>
      <p:sp>
        <p:nvSpPr>
          <p:cNvPr id="3" name="Sous-titre 2">
            <a:extLst>
              <a:ext uri="{FF2B5EF4-FFF2-40B4-BE49-F238E27FC236}">
                <a16:creationId xmlns:a16="http://schemas.microsoft.com/office/drawing/2014/main" id="{281EC24D-08A3-F28D-5EC8-ED36EB51352E}"/>
              </a:ext>
            </a:extLst>
          </p:cNvPr>
          <p:cNvSpPr>
            <a:spLocks noGrp="1"/>
          </p:cNvSpPr>
          <p:nvPr>
            <p:ph type="body" sz="half" idx="2"/>
          </p:nvPr>
        </p:nvSpPr>
        <p:spPr>
          <a:xfrm>
            <a:off x="8477250" y="2386584"/>
            <a:ext cx="3144774" cy="3511296"/>
          </a:xfrm>
        </p:spPr>
        <p:txBody>
          <a:bodyPr>
            <a:normAutofit/>
          </a:bodyPr>
          <a:lstStyle/>
          <a:p>
            <a:r>
              <a:rPr lang="fr-FR" dirty="0"/>
              <a:t>Pour bien comprendre !</a:t>
            </a:r>
            <a:endParaRPr lang="en-US" dirty="0"/>
          </a:p>
        </p:txBody>
      </p:sp>
    </p:spTree>
    <p:extLst>
      <p:ext uri="{BB962C8B-B14F-4D97-AF65-F5344CB8AC3E}">
        <p14:creationId xmlns:p14="http://schemas.microsoft.com/office/powerpoint/2010/main" val="13462219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Les structures de contrôles</a:t>
            </a:r>
            <a:br>
              <a:rPr lang="fr" dirty="0"/>
            </a:br>
            <a:r>
              <a:rPr lang="fr" sz="2800" b="1" dirty="0"/>
              <a:t>Conditions</a:t>
            </a:r>
            <a:endParaRPr lang="fr" b="1" dirty="0"/>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a:xfrm>
            <a:off x="1066800" y="2133348"/>
            <a:ext cx="10058400" cy="3849624"/>
          </a:xfrm>
        </p:spPr>
        <p:txBody>
          <a:bodyPr/>
          <a:lstStyle/>
          <a:p>
            <a:r>
              <a:rPr lang="fr-FR" b="1" i="1" dirty="0"/>
              <a:t>if</a:t>
            </a:r>
            <a:r>
              <a:rPr lang="fr-FR" dirty="0"/>
              <a:t> : Teste si une condition est vraie, et exécute un bloc de code si elle l’est</a:t>
            </a:r>
          </a:p>
          <a:p>
            <a:endParaRPr lang="fr-FR" dirty="0"/>
          </a:p>
          <a:p>
            <a:r>
              <a:rPr lang="fr-FR" b="1" i="1" dirty="0" err="1"/>
              <a:t>else</a:t>
            </a:r>
            <a:r>
              <a:rPr lang="fr-FR" dirty="0"/>
              <a:t> : Exécute un bloc de code si la condition </a:t>
            </a:r>
            <a:r>
              <a:rPr lang="fr-FR" dirty="0" err="1"/>
              <a:t>précedente</a:t>
            </a:r>
            <a:r>
              <a:rPr lang="fr-FR" dirty="0"/>
              <a:t> n’est pas vraie</a:t>
            </a:r>
          </a:p>
          <a:p>
            <a:endParaRPr lang="fr-FR" dirty="0"/>
          </a:p>
          <a:p>
            <a:r>
              <a:rPr lang="fr-FR" b="1" i="1" dirty="0" err="1"/>
              <a:t>elseif</a:t>
            </a:r>
            <a:r>
              <a:rPr lang="fr-FR" dirty="0"/>
              <a:t> : Teste une autre condition si la condition </a:t>
            </a:r>
            <a:r>
              <a:rPr lang="fr-FR" dirty="0" err="1"/>
              <a:t>précedente</a:t>
            </a:r>
            <a:r>
              <a:rPr lang="fr-FR" dirty="0"/>
              <a:t> n’est pas vraie</a:t>
            </a:r>
          </a:p>
          <a:p>
            <a:endParaRPr lang="fr-FR" dirty="0"/>
          </a:p>
          <a:p>
            <a:r>
              <a:rPr lang="fr-FR" b="1" i="1" dirty="0"/>
              <a:t>switch</a:t>
            </a:r>
            <a:r>
              <a:rPr lang="fr-FR" dirty="0"/>
              <a:t> : Permet de tester plusieurs conditions en une seule structure </a:t>
            </a:r>
          </a:p>
          <a:p>
            <a:endParaRPr lang="fr-FR" dirty="0"/>
          </a:p>
          <a:p>
            <a:r>
              <a:rPr lang="fr-FR" dirty="0"/>
              <a:t>Démo…</a:t>
            </a:r>
            <a:endParaRPr lang="en-US" dirty="0"/>
          </a:p>
        </p:txBody>
      </p:sp>
    </p:spTree>
    <p:extLst>
      <p:ext uri="{BB962C8B-B14F-4D97-AF65-F5344CB8AC3E}">
        <p14:creationId xmlns:p14="http://schemas.microsoft.com/office/powerpoint/2010/main" val="1438867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Les structures de contrôles</a:t>
            </a:r>
            <a:br>
              <a:rPr lang="fr" dirty="0"/>
            </a:br>
            <a:r>
              <a:rPr lang="fr" sz="2800" b="1" dirty="0"/>
              <a:t>Boucles</a:t>
            </a:r>
            <a:endParaRPr lang="fr" b="1" dirty="0"/>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p:txBody>
          <a:bodyPr>
            <a:normAutofit/>
          </a:bodyPr>
          <a:lstStyle/>
          <a:p>
            <a:r>
              <a:rPr lang="fr-FR" dirty="0"/>
              <a:t>La boucle ‘</a:t>
            </a:r>
            <a:r>
              <a:rPr lang="fr-FR" b="1" i="1" dirty="0"/>
              <a:t>for</a:t>
            </a:r>
            <a:r>
              <a:rPr lang="fr-FR" dirty="0"/>
              <a:t>’ : Boucle qui s’exécute un nombre de fois déterminé, avec une variable d’itération</a:t>
            </a:r>
          </a:p>
          <a:p>
            <a:endParaRPr lang="fr-FR" dirty="0"/>
          </a:p>
          <a:p>
            <a:r>
              <a:rPr lang="fr-FR" dirty="0"/>
              <a:t>La boucle ‘</a:t>
            </a:r>
            <a:r>
              <a:rPr lang="fr-FR" b="1" i="1" dirty="0" err="1"/>
              <a:t>while</a:t>
            </a:r>
            <a:r>
              <a:rPr lang="fr-FR" dirty="0"/>
              <a:t>’ : Boucle qui s’exécute tant qu’une condition est vraie</a:t>
            </a:r>
          </a:p>
          <a:p>
            <a:endParaRPr lang="fr-FR" dirty="0"/>
          </a:p>
          <a:p>
            <a:r>
              <a:rPr lang="fr-FR" dirty="0"/>
              <a:t>La boucle ‘</a:t>
            </a:r>
            <a:r>
              <a:rPr lang="fr-FR" b="1" i="1" dirty="0"/>
              <a:t>do-</a:t>
            </a:r>
            <a:r>
              <a:rPr lang="fr-FR" b="1" i="1" dirty="0" err="1"/>
              <a:t>while</a:t>
            </a:r>
            <a:r>
              <a:rPr lang="fr-FR" dirty="0"/>
              <a:t>’ : Boucle qui s’exécute au moins une fois et continue tant qu’une condition est vraie</a:t>
            </a:r>
          </a:p>
          <a:p>
            <a:endParaRPr lang="fr-FR" dirty="0"/>
          </a:p>
          <a:p>
            <a:r>
              <a:rPr lang="fr-FR" dirty="0"/>
              <a:t>La bouche ‘</a:t>
            </a:r>
            <a:r>
              <a:rPr lang="fr-FR" b="1" i="1" dirty="0" err="1"/>
              <a:t>foreach</a:t>
            </a:r>
            <a:r>
              <a:rPr lang="fr-FR" dirty="0"/>
              <a:t>’ : boucle qui permet de parcourir les éléments d’un tableau ou d’un objet</a:t>
            </a:r>
          </a:p>
          <a:p>
            <a:endParaRPr lang="fr-FR" dirty="0"/>
          </a:p>
          <a:p>
            <a:r>
              <a:rPr lang="fr-FR" dirty="0"/>
              <a:t>Démo…</a:t>
            </a:r>
            <a:endParaRPr lang="en-US" dirty="0"/>
          </a:p>
        </p:txBody>
      </p:sp>
    </p:spTree>
    <p:extLst>
      <p:ext uri="{BB962C8B-B14F-4D97-AF65-F5344CB8AC3E}">
        <p14:creationId xmlns:p14="http://schemas.microsoft.com/office/powerpoint/2010/main" val="2571126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 14" descr="Une image contenant texte, intérieur, Appareils électroniques, ordinateur&#10;&#10;Description générée automatiquement">
            <a:extLst>
              <a:ext uri="{FF2B5EF4-FFF2-40B4-BE49-F238E27FC236}">
                <a16:creationId xmlns:a16="http://schemas.microsoft.com/office/drawing/2014/main" id="{107A8572-D5D3-A0E8-E1F3-083B07131B19}"/>
              </a:ext>
            </a:extLst>
          </p:cNvPr>
          <p:cNvPicPr>
            <a:picLocks noChangeAspect="1"/>
          </p:cNvPicPr>
          <p:nvPr/>
        </p:nvPicPr>
        <p:blipFill rotWithShape="1">
          <a:blip r:embed="rId2">
            <a:extLst>
              <a:ext uri="{28A0092B-C50C-407E-A947-70E740481C1C}">
                <a14:useLocalDpi xmlns:a14="http://schemas.microsoft.com/office/drawing/2010/main" val="0"/>
              </a:ext>
            </a:extLst>
          </a:blip>
          <a:srcRect r="16196" b="1"/>
          <a:stretch/>
        </p:blipFill>
        <p:spPr>
          <a:xfrm>
            <a:off x="228599" y="237744"/>
            <a:ext cx="7696201" cy="6382512"/>
          </a:xfrm>
          <a:prstGeom prst="rect">
            <a:avLst/>
          </a:prstGeom>
          <a:noFill/>
          <a:ln>
            <a:noFill/>
          </a:ln>
        </p:spPr>
      </p:pic>
      <p:sp>
        <p:nvSpPr>
          <p:cNvPr id="4" name="Espace réservé de la date 3">
            <a:extLst>
              <a:ext uri="{FF2B5EF4-FFF2-40B4-BE49-F238E27FC236}">
                <a16:creationId xmlns:a16="http://schemas.microsoft.com/office/drawing/2014/main" id="{278D00EF-CAC3-05B2-21C6-39D7CD94D34E}"/>
              </a:ext>
            </a:extLst>
          </p:cNvPr>
          <p:cNvSpPr>
            <a:spLocks noGrp="1"/>
          </p:cNvSpPr>
          <p:nvPr>
            <p:ph type="dt" sz="half" idx="10"/>
          </p:nvPr>
        </p:nvSpPr>
        <p:spPr>
          <a:xfrm>
            <a:off x="5662337" y="6035040"/>
            <a:ext cx="2071963" cy="365760"/>
          </a:xfrm>
        </p:spPr>
        <p:txBody>
          <a:bodyPr anchor="b">
            <a:normAutofit/>
          </a:bodyPr>
          <a:lstStyle/>
          <a:p>
            <a:pPr rtl="0">
              <a:spcAft>
                <a:spcPts val="600"/>
              </a:spcAft>
            </a:pPr>
            <a:fld id="{43B6331D-8BD5-4AF5-97EE-8FB3C79FE924}" type="datetime1">
              <a:rPr lang="fr-FR" smtClean="0"/>
              <a:pPr rtl="0">
                <a:spcAft>
                  <a:spcPts val="600"/>
                </a:spcAft>
              </a:pPr>
              <a:t>15/03/2023</a:t>
            </a:fld>
            <a:endParaRPr lang="en-US"/>
          </a:p>
        </p:txBody>
      </p:sp>
      <p:sp>
        <p:nvSpPr>
          <p:cNvPr id="2" name="Titre 1">
            <a:extLst>
              <a:ext uri="{FF2B5EF4-FFF2-40B4-BE49-F238E27FC236}">
                <a16:creationId xmlns:a16="http://schemas.microsoft.com/office/drawing/2014/main" id="{EFA281C8-854F-CB7B-4F0F-A9D0704C22C8}"/>
              </a:ext>
            </a:extLst>
          </p:cNvPr>
          <p:cNvSpPr>
            <a:spLocks noGrp="1"/>
          </p:cNvSpPr>
          <p:nvPr>
            <p:ph type="title"/>
          </p:nvPr>
        </p:nvSpPr>
        <p:spPr>
          <a:xfrm>
            <a:off x="8477250" y="603504"/>
            <a:ext cx="3144774" cy="1645920"/>
          </a:xfrm>
        </p:spPr>
        <p:txBody>
          <a:bodyPr anchor="b">
            <a:normAutofit/>
          </a:bodyPr>
          <a:lstStyle/>
          <a:p>
            <a:r>
              <a:rPr lang="fr-FR" dirty="0"/>
              <a:t>Les fonctions</a:t>
            </a:r>
          </a:p>
        </p:txBody>
      </p:sp>
      <p:sp>
        <p:nvSpPr>
          <p:cNvPr id="3" name="Sous-titre 2">
            <a:extLst>
              <a:ext uri="{FF2B5EF4-FFF2-40B4-BE49-F238E27FC236}">
                <a16:creationId xmlns:a16="http://schemas.microsoft.com/office/drawing/2014/main" id="{281EC24D-08A3-F28D-5EC8-ED36EB51352E}"/>
              </a:ext>
            </a:extLst>
          </p:cNvPr>
          <p:cNvSpPr>
            <a:spLocks noGrp="1"/>
          </p:cNvSpPr>
          <p:nvPr>
            <p:ph type="body" sz="half" idx="2"/>
          </p:nvPr>
        </p:nvSpPr>
        <p:spPr>
          <a:xfrm>
            <a:off x="8477250" y="2386584"/>
            <a:ext cx="3144774" cy="3511296"/>
          </a:xfrm>
        </p:spPr>
        <p:txBody>
          <a:bodyPr>
            <a:normAutofit/>
          </a:bodyPr>
          <a:lstStyle/>
          <a:p>
            <a:r>
              <a:rPr lang="fr-FR" dirty="0"/>
              <a:t>Pour bien comprendre !</a:t>
            </a:r>
            <a:endParaRPr lang="en-US" dirty="0"/>
          </a:p>
        </p:txBody>
      </p:sp>
    </p:spTree>
    <p:extLst>
      <p:ext uri="{BB962C8B-B14F-4D97-AF65-F5344CB8AC3E}">
        <p14:creationId xmlns:p14="http://schemas.microsoft.com/office/powerpoint/2010/main" val="400260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Les fonctions</a:t>
            </a:r>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p:txBody>
          <a:bodyPr>
            <a:normAutofit lnSpcReduction="10000"/>
          </a:bodyPr>
          <a:lstStyle/>
          <a:p>
            <a:r>
              <a:rPr lang="fr-FR" dirty="0"/>
              <a:t>Définition : ‘</a:t>
            </a:r>
            <a:r>
              <a:rPr lang="fr-FR" b="1" i="1" dirty="0"/>
              <a:t>Un bloc de code réutilisable qui effectue une action </a:t>
            </a:r>
            <a:r>
              <a:rPr lang="fr-FR" b="1" i="1" dirty="0" err="1"/>
              <a:t>spéficique</a:t>
            </a:r>
            <a:r>
              <a:rPr lang="fr-FR" b="1" i="1" dirty="0"/>
              <a:t> et peut être appelé avec un nom donné’</a:t>
            </a:r>
          </a:p>
          <a:p>
            <a:r>
              <a:rPr lang="fr-FR" dirty="0"/>
              <a:t>Déclaration : mot-clé ‘</a:t>
            </a:r>
            <a:r>
              <a:rPr lang="fr-FR" b="1" i="1" dirty="0" err="1"/>
              <a:t>function</a:t>
            </a:r>
            <a:r>
              <a:rPr lang="fr-FR" dirty="0"/>
              <a:t>’ suivi de la fonction avec des paramètres éventuels entre parenthèses</a:t>
            </a:r>
          </a:p>
          <a:p>
            <a:r>
              <a:rPr lang="fr-FR" dirty="0"/>
              <a:t>Paramètres : Les </a:t>
            </a:r>
            <a:r>
              <a:rPr lang="fr-FR" b="1" i="1" dirty="0"/>
              <a:t>valeurs d’entrées </a:t>
            </a:r>
            <a:r>
              <a:rPr lang="fr-FR" dirty="0"/>
              <a:t>passés à la fonction pour effectuer des opérations spécifiques</a:t>
            </a:r>
          </a:p>
          <a:p>
            <a:r>
              <a:rPr lang="fr-FR" dirty="0"/>
              <a:t>Valeur de retour : mot-clé ‘</a:t>
            </a:r>
            <a:r>
              <a:rPr lang="fr-FR" b="1" i="1" dirty="0"/>
              <a:t>return</a:t>
            </a:r>
            <a:r>
              <a:rPr lang="fr-FR" dirty="0"/>
              <a:t>’ pour renvoyer une valeur depuis la fonction. </a:t>
            </a:r>
          </a:p>
          <a:p>
            <a:r>
              <a:rPr lang="fr-FR" dirty="0"/>
              <a:t>Portée des variables : Les variables définies à l’intérieur d’une fonction ont une </a:t>
            </a:r>
            <a:r>
              <a:rPr lang="fr-FR" b="1" i="1" dirty="0"/>
              <a:t>portée locale</a:t>
            </a:r>
            <a:r>
              <a:rPr lang="fr-FR" dirty="0"/>
              <a:t>, tandis que les </a:t>
            </a:r>
            <a:r>
              <a:rPr lang="fr-FR" b="1" i="1" dirty="0"/>
              <a:t>variables globales </a:t>
            </a:r>
            <a:r>
              <a:rPr lang="fr-FR" dirty="0"/>
              <a:t>peuvent-être utilisées avec le mot-clé ‘</a:t>
            </a:r>
            <a:r>
              <a:rPr lang="fr-FR" b="1" i="1" dirty="0"/>
              <a:t>global</a:t>
            </a:r>
            <a:r>
              <a:rPr lang="fr-FR" dirty="0"/>
              <a:t>’</a:t>
            </a:r>
          </a:p>
          <a:p>
            <a:r>
              <a:rPr lang="fr-FR" dirty="0"/>
              <a:t>Fonctions anonymes : Des </a:t>
            </a:r>
            <a:r>
              <a:rPr lang="fr-FR" b="1" i="1" dirty="0"/>
              <a:t>fonctions sans nom</a:t>
            </a:r>
            <a:r>
              <a:rPr lang="fr-FR" dirty="0"/>
              <a:t>, souvent utilisée comme arguments pour d’autres fonctions ou pour des opérations de rappel (</a:t>
            </a:r>
            <a:r>
              <a:rPr lang="fr-FR" b="1" i="1" dirty="0"/>
              <a:t>callback</a:t>
            </a:r>
            <a:r>
              <a:rPr lang="fr-FR" dirty="0"/>
              <a:t>)</a:t>
            </a:r>
          </a:p>
          <a:p>
            <a:r>
              <a:rPr lang="fr-FR" dirty="0"/>
              <a:t>Fonctions prédéfinies : PHP dispose d’un grand nombre de </a:t>
            </a:r>
            <a:r>
              <a:rPr lang="fr-FR" b="1" i="1" dirty="0"/>
              <a:t>fonctions prédéfinies </a:t>
            </a:r>
            <a:r>
              <a:rPr lang="fr-FR" dirty="0"/>
              <a:t>pour effectuer diverses opérations, comme le traitement de </a:t>
            </a:r>
            <a:r>
              <a:rPr lang="fr-FR" b="1" i="1" dirty="0"/>
              <a:t>chaîne de caractères</a:t>
            </a:r>
            <a:r>
              <a:rPr lang="fr-FR" dirty="0"/>
              <a:t>, </a:t>
            </a:r>
            <a:r>
              <a:rPr lang="fr-FR" b="1" i="1" dirty="0"/>
              <a:t>de tableaux</a:t>
            </a:r>
            <a:r>
              <a:rPr lang="fr-FR" dirty="0"/>
              <a:t>, </a:t>
            </a:r>
            <a:r>
              <a:rPr lang="fr-FR" b="1" i="1" dirty="0"/>
              <a:t>de fichiers</a:t>
            </a:r>
            <a:r>
              <a:rPr lang="fr-FR" dirty="0"/>
              <a:t>…</a:t>
            </a:r>
            <a:r>
              <a:rPr lang="fr-FR" dirty="0" err="1"/>
              <a:t>etc</a:t>
            </a:r>
            <a:endParaRPr lang="fr-FR" dirty="0"/>
          </a:p>
          <a:p>
            <a:r>
              <a:rPr lang="fr-FR" dirty="0"/>
              <a:t>Démo…</a:t>
            </a:r>
            <a:endParaRPr lang="en-US" dirty="0"/>
          </a:p>
        </p:txBody>
      </p:sp>
    </p:spTree>
    <p:extLst>
      <p:ext uri="{BB962C8B-B14F-4D97-AF65-F5344CB8AC3E}">
        <p14:creationId xmlns:p14="http://schemas.microsoft.com/office/powerpoint/2010/main" val="22301576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ACEBE9-8B0E-AC44-6C28-CC0182424231}"/>
              </a:ext>
            </a:extLst>
          </p:cNvPr>
          <p:cNvSpPr>
            <a:spLocks noGrp="1"/>
          </p:cNvSpPr>
          <p:nvPr>
            <p:ph type="title"/>
          </p:nvPr>
        </p:nvSpPr>
        <p:spPr>
          <a:xfrm>
            <a:off x="1066800" y="642594"/>
            <a:ext cx="10058400" cy="1371600"/>
          </a:xfrm>
        </p:spPr>
        <p:txBody>
          <a:bodyPr anchor="ctr">
            <a:normAutofit/>
          </a:bodyPr>
          <a:lstStyle/>
          <a:p>
            <a:r>
              <a:rPr lang="fr-FR" b="1"/>
              <a:t>Sommaire</a:t>
            </a:r>
            <a:endParaRPr lang="en-US" b="1"/>
          </a:p>
        </p:txBody>
      </p:sp>
      <p:sp>
        <p:nvSpPr>
          <p:cNvPr id="3" name="Espace réservé du contenu 2">
            <a:extLst>
              <a:ext uri="{FF2B5EF4-FFF2-40B4-BE49-F238E27FC236}">
                <a16:creationId xmlns:a16="http://schemas.microsoft.com/office/drawing/2014/main" id="{5253FFAD-AE9E-CE04-61EF-DF57D8034C9C}"/>
              </a:ext>
            </a:extLst>
          </p:cNvPr>
          <p:cNvSpPr>
            <a:spLocks noGrp="1"/>
          </p:cNvSpPr>
          <p:nvPr>
            <p:ph sz="half" idx="1"/>
          </p:nvPr>
        </p:nvSpPr>
        <p:spPr>
          <a:xfrm>
            <a:off x="1066800" y="2103120"/>
            <a:ext cx="4663440" cy="3749040"/>
          </a:xfrm>
        </p:spPr>
        <p:txBody>
          <a:bodyPr>
            <a:normAutofit/>
          </a:bodyPr>
          <a:lstStyle/>
          <a:p>
            <a:r>
              <a:rPr lang="fr-FR" dirty="0"/>
              <a:t>Un peu d’histoire…</a:t>
            </a:r>
          </a:p>
          <a:p>
            <a:r>
              <a:rPr lang="fr-FR" dirty="0"/>
              <a:t>Mais à quoi ça sert PHP ?</a:t>
            </a:r>
          </a:p>
          <a:p>
            <a:r>
              <a:rPr lang="fr-FR" dirty="0"/>
              <a:t>Focus sur une version !</a:t>
            </a:r>
          </a:p>
          <a:p>
            <a:r>
              <a:rPr lang="fr-FR" dirty="0"/>
              <a:t>TP : Installation et configuration de l’environnement de </a:t>
            </a:r>
            <a:r>
              <a:rPr lang="fr-FR" dirty="0" err="1"/>
              <a:t>dév</a:t>
            </a:r>
            <a:endParaRPr lang="fr-FR" dirty="0"/>
          </a:p>
          <a:p>
            <a:r>
              <a:rPr lang="fr-FR" dirty="0"/>
              <a:t>Les bases de PHP</a:t>
            </a:r>
          </a:p>
          <a:p>
            <a:r>
              <a:rPr lang="fr-FR" dirty="0"/>
              <a:t>Les structures de contrôles (conditions, boucles)</a:t>
            </a:r>
          </a:p>
          <a:p>
            <a:r>
              <a:rPr lang="en-US" dirty="0"/>
              <a:t>Les fonctions</a:t>
            </a:r>
            <a:endParaRPr lang="fr-FR" dirty="0"/>
          </a:p>
        </p:txBody>
      </p:sp>
      <p:pic>
        <p:nvPicPr>
          <p:cNvPr id="6" name="Image 5" descr="Une image contenant texte&#10;&#10;Description générée automatiquement">
            <a:extLst>
              <a:ext uri="{FF2B5EF4-FFF2-40B4-BE49-F238E27FC236}">
                <a16:creationId xmlns:a16="http://schemas.microsoft.com/office/drawing/2014/main" id="{A7DD16C9-EC89-73EE-9551-5CEAF80D130A}"/>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937705" y="2103120"/>
            <a:ext cx="3711549" cy="3749040"/>
          </a:xfrm>
          <a:prstGeom prst="rect">
            <a:avLst/>
          </a:prstGeom>
          <a:noFill/>
        </p:spPr>
      </p:pic>
      <p:sp>
        <p:nvSpPr>
          <p:cNvPr id="4" name="Espace réservé de la date 3">
            <a:extLst>
              <a:ext uri="{FF2B5EF4-FFF2-40B4-BE49-F238E27FC236}">
                <a16:creationId xmlns:a16="http://schemas.microsoft.com/office/drawing/2014/main" id="{09B96278-8651-3370-37FD-3F5C2F6A2E39}"/>
              </a:ext>
            </a:extLst>
          </p:cNvPr>
          <p:cNvSpPr>
            <a:spLocks noGrp="1"/>
          </p:cNvSpPr>
          <p:nvPr>
            <p:ph type="dt" sz="half" idx="10"/>
          </p:nvPr>
        </p:nvSpPr>
        <p:spPr>
          <a:xfrm>
            <a:off x="7256794" y="6035040"/>
            <a:ext cx="2893045" cy="365760"/>
          </a:xfrm>
        </p:spPr>
        <p:txBody>
          <a:bodyPr anchor="b">
            <a:normAutofit/>
          </a:bodyPr>
          <a:lstStyle/>
          <a:p>
            <a:pPr rtl="0">
              <a:spcAft>
                <a:spcPts val="600"/>
              </a:spcAft>
            </a:pPr>
            <a:fld id="{802FE938-1586-4780-B61A-DD3B60BAB93C}" type="datetime1">
              <a:rPr lang="fr-FR" smtClean="0"/>
              <a:pPr rtl="0">
                <a:spcAft>
                  <a:spcPts val="600"/>
                </a:spcAft>
              </a:pPr>
              <a:t>15/03/2023</a:t>
            </a:fld>
            <a:endParaRPr lang="en-US"/>
          </a:p>
        </p:txBody>
      </p:sp>
    </p:spTree>
    <p:extLst>
      <p:ext uri="{BB962C8B-B14F-4D97-AF65-F5344CB8AC3E}">
        <p14:creationId xmlns:p14="http://schemas.microsoft.com/office/powerpoint/2010/main" val="3569398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Espace réservé pour une image  10" descr="Une image contenant intérieur&#10;&#10;Description générée automatiquement">
            <a:extLst>
              <a:ext uri="{FF2B5EF4-FFF2-40B4-BE49-F238E27FC236}">
                <a16:creationId xmlns:a16="http://schemas.microsoft.com/office/drawing/2014/main" id="{15211AEE-58A8-28A8-5E95-AF865D1BCD7D}"/>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9767" r="9767"/>
          <a:stretch>
            <a:fillRect/>
          </a:stretch>
        </p:blipFill>
        <p:spPr>
          <a:xfrm>
            <a:off x="228600" y="238125"/>
            <a:ext cx="7696200" cy="6381750"/>
          </a:xfrm>
        </p:spPr>
      </p:pic>
      <p:sp>
        <p:nvSpPr>
          <p:cNvPr id="4" name="Espace réservé de la date 3">
            <a:extLst>
              <a:ext uri="{FF2B5EF4-FFF2-40B4-BE49-F238E27FC236}">
                <a16:creationId xmlns:a16="http://schemas.microsoft.com/office/drawing/2014/main" id="{278D00EF-CAC3-05B2-21C6-39D7CD94D34E}"/>
              </a:ext>
            </a:extLst>
          </p:cNvPr>
          <p:cNvSpPr>
            <a:spLocks noGrp="1"/>
          </p:cNvSpPr>
          <p:nvPr>
            <p:ph type="dt" sz="half" idx="10"/>
          </p:nvPr>
        </p:nvSpPr>
        <p:spPr>
          <a:xfrm>
            <a:off x="5662337" y="6035040"/>
            <a:ext cx="2071963" cy="365760"/>
          </a:xfrm>
        </p:spPr>
        <p:txBody>
          <a:bodyPr anchor="b">
            <a:normAutofit/>
          </a:bodyPr>
          <a:lstStyle/>
          <a:p>
            <a:pPr rtl="0">
              <a:spcAft>
                <a:spcPts val="600"/>
              </a:spcAft>
            </a:pPr>
            <a:fld id="{43B6331D-8BD5-4AF5-97EE-8FB3C79FE924}" type="datetime1">
              <a:rPr lang="fr-FR" smtClean="0">
                <a:ln w="0"/>
                <a:effectLst>
                  <a:outerShdw blurRad="38100" dist="19050" dir="2700000" algn="tl" rotWithShape="0">
                    <a:schemeClr val="dk1">
                      <a:alpha val="40000"/>
                    </a:schemeClr>
                  </a:outerShdw>
                </a:effectLst>
              </a:rPr>
              <a:pPr rtl="0">
                <a:spcAft>
                  <a:spcPts val="600"/>
                </a:spcAft>
              </a:pPr>
              <a:t>15/03/2023</a:t>
            </a:fld>
            <a:endParaRPr lang="en-US" dirty="0"/>
          </a:p>
        </p:txBody>
      </p:sp>
      <p:sp>
        <p:nvSpPr>
          <p:cNvPr id="2" name="Titre 1">
            <a:extLst>
              <a:ext uri="{FF2B5EF4-FFF2-40B4-BE49-F238E27FC236}">
                <a16:creationId xmlns:a16="http://schemas.microsoft.com/office/drawing/2014/main" id="{EFA281C8-854F-CB7B-4F0F-A9D0704C22C8}"/>
              </a:ext>
            </a:extLst>
          </p:cNvPr>
          <p:cNvSpPr>
            <a:spLocks noGrp="1"/>
          </p:cNvSpPr>
          <p:nvPr>
            <p:ph type="title"/>
          </p:nvPr>
        </p:nvSpPr>
        <p:spPr>
          <a:xfrm>
            <a:off x="8477250" y="603504"/>
            <a:ext cx="3144774" cy="1645920"/>
          </a:xfrm>
        </p:spPr>
        <p:txBody>
          <a:bodyPr anchor="b">
            <a:normAutofit/>
          </a:bodyPr>
          <a:lstStyle/>
          <a:p>
            <a:r>
              <a:rPr lang="fr-FR" dirty="0"/>
              <a:t>UN PEU D’HISTOIRE…</a:t>
            </a:r>
            <a:endParaRPr lang="en-US" dirty="0"/>
          </a:p>
        </p:txBody>
      </p:sp>
      <p:sp>
        <p:nvSpPr>
          <p:cNvPr id="3" name="Sous-titre 2">
            <a:extLst>
              <a:ext uri="{FF2B5EF4-FFF2-40B4-BE49-F238E27FC236}">
                <a16:creationId xmlns:a16="http://schemas.microsoft.com/office/drawing/2014/main" id="{281EC24D-08A3-F28D-5EC8-ED36EB51352E}"/>
              </a:ext>
            </a:extLst>
          </p:cNvPr>
          <p:cNvSpPr>
            <a:spLocks noGrp="1"/>
          </p:cNvSpPr>
          <p:nvPr>
            <p:ph type="body" sz="half" idx="2"/>
          </p:nvPr>
        </p:nvSpPr>
        <p:spPr>
          <a:xfrm>
            <a:off x="8477250" y="2386584"/>
            <a:ext cx="3144774" cy="3511296"/>
          </a:xfrm>
        </p:spPr>
        <p:txBody>
          <a:bodyPr>
            <a:normAutofit/>
          </a:bodyPr>
          <a:lstStyle/>
          <a:p>
            <a:r>
              <a:rPr lang="fr-FR" dirty="0"/>
              <a:t>Pour bien comprendre !</a:t>
            </a:r>
            <a:endParaRPr lang="en-US" dirty="0"/>
          </a:p>
        </p:txBody>
      </p:sp>
    </p:spTree>
    <p:extLst>
      <p:ext uri="{BB962C8B-B14F-4D97-AF65-F5344CB8AC3E}">
        <p14:creationId xmlns:p14="http://schemas.microsoft.com/office/powerpoint/2010/main" val="2807764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Un peu d’histoire…</a:t>
            </a:r>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p:txBody>
          <a:bodyPr/>
          <a:lstStyle/>
          <a:p>
            <a:r>
              <a:rPr lang="fr-FR" dirty="0"/>
              <a:t>Créé par </a:t>
            </a:r>
            <a:r>
              <a:rPr lang="fr-FR" dirty="0" err="1"/>
              <a:t>Rasmus</a:t>
            </a:r>
            <a:r>
              <a:rPr lang="fr-FR" dirty="0"/>
              <a:t> </a:t>
            </a:r>
            <a:r>
              <a:rPr lang="fr-FR" dirty="0" err="1"/>
              <a:t>Lerdorf</a:t>
            </a:r>
            <a:r>
              <a:rPr lang="fr-FR" dirty="0"/>
              <a:t> en 1994 pour gérer ses pages web personnelles</a:t>
            </a:r>
          </a:p>
          <a:p>
            <a:r>
              <a:rPr lang="fr-FR" dirty="0"/>
              <a:t>Évolution du langage avec la contribution de nombreux développeurs</a:t>
            </a:r>
          </a:p>
          <a:p>
            <a:r>
              <a:rPr lang="fr-FR" dirty="0"/>
              <a:t>Passage de PHP/FI (</a:t>
            </a:r>
            <a:r>
              <a:rPr lang="fr-FR" dirty="0" err="1"/>
              <a:t>Personal</a:t>
            </a:r>
            <a:r>
              <a:rPr lang="fr-FR" dirty="0"/>
              <a:t> Home Page/Forms </a:t>
            </a:r>
            <a:r>
              <a:rPr lang="fr-FR" dirty="0" err="1"/>
              <a:t>Interpreter</a:t>
            </a:r>
            <a:r>
              <a:rPr lang="fr-FR" dirty="0"/>
              <a:t>) à PHP 3, PHP 4, PHP 5, PHP 7 et PHP 8</a:t>
            </a:r>
          </a:p>
          <a:p>
            <a:r>
              <a:rPr lang="fr-FR" dirty="0"/>
              <a:t>Améliorations continues en termes de performances, fonctionnalités, sécurité et facilité d'utilisation</a:t>
            </a:r>
          </a:p>
          <a:p>
            <a:r>
              <a:rPr lang="fr-FR" dirty="0"/>
              <a:t>Adaptation aux besoins des développeurs et aux tendances du web</a:t>
            </a:r>
          </a:p>
          <a:p>
            <a:r>
              <a:rPr lang="fr-FR" dirty="0"/>
              <a:t>Importance du PHP dans le développement web moderne</a:t>
            </a:r>
            <a:endParaRPr lang="en-US" dirty="0"/>
          </a:p>
        </p:txBody>
      </p:sp>
    </p:spTree>
    <p:extLst>
      <p:ext uri="{BB962C8B-B14F-4D97-AF65-F5344CB8AC3E}">
        <p14:creationId xmlns:p14="http://schemas.microsoft.com/office/powerpoint/2010/main" val="183243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5" descr="Points d’interrogation de couleurs différentes">
            <a:extLst>
              <a:ext uri="{FF2B5EF4-FFF2-40B4-BE49-F238E27FC236}">
                <a16:creationId xmlns:a16="http://schemas.microsoft.com/office/drawing/2014/main" id="{9FF7A676-5FCD-DDAF-240D-1B08ECBA96B0}"/>
              </a:ext>
            </a:extLst>
          </p:cNvPr>
          <p:cNvPicPr>
            <a:picLocks noChangeAspect="1"/>
          </p:cNvPicPr>
          <p:nvPr/>
        </p:nvPicPr>
        <p:blipFill rotWithShape="1">
          <a:blip r:embed="rId2"/>
          <a:srcRect l="14393" r="17780" b="1"/>
          <a:stretch/>
        </p:blipFill>
        <p:spPr>
          <a:xfrm>
            <a:off x="228599" y="237744"/>
            <a:ext cx="7696201" cy="6382512"/>
          </a:xfrm>
          <a:prstGeom prst="rect">
            <a:avLst/>
          </a:prstGeom>
          <a:noFill/>
          <a:ln>
            <a:noFill/>
          </a:ln>
        </p:spPr>
      </p:pic>
      <p:sp>
        <p:nvSpPr>
          <p:cNvPr id="4" name="Espace réservé de la date 3">
            <a:extLst>
              <a:ext uri="{FF2B5EF4-FFF2-40B4-BE49-F238E27FC236}">
                <a16:creationId xmlns:a16="http://schemas.microsoft.com/office/drawing/2014/main" id="{278D00EF-CAC3-05B2-21C6-39D7CD94D34E}"/>
              </a:ext>
            </a:extLst>
          </p:cNvPr>
          <p:cNvSpPr>
            <a:spLocks noGrp="1"/>
          </p:cNvSpPr>
          <p:nvPr>
            <p:ph type="dt" sz="half" idx="10"/>
          </p:nvPr>
        </p:nvSpPr>
        <p:spPr>
          <a:xfrm>
            <a:off x="5662337" y="6035040"/>
            <a:ext cx="2071963" cy="365760"/>
          </a:xfrm>
        </p:spPr>
        <p:txBody>
          <a:bodyPr anchor="b">
            <a:normAutofit/>
          </a:bodyPr>
          <a:lstStyle/>
          <a:p>
            <a:pPr rtl="0">
              <a:spcAft>
                <a:spcPts val="600"/>
              </a:spcAft>
            </a:pPr>
            <a:fld id="{43B6331D-8BD5-4AF5-97EE-8FB3C79FE924}" type="datetime1">
              <a:rPr lang="fr-FR" b="0" smtClean="0">
                <a:ln w="0"/>
                <a:effectLst>
                  <a:outerShdw blurRad="38100" dist="19050" dir="2700000" algn="tl" rotWithShape="0">
                    <a:schemeClr val="dk1">
                      <a:alpha val="40000"/>
                    </a:schemeClr>
                  </a:outerShdw>
                </a:effectLst>
              </a:rPr>
              <a:pPr rtl="0">
                <a:spcAft>
                  <a:spcPts val="600"/>
                </a:spcAft>
              </a:pPr>
              <a:t>15/03/2023</a:t>
            </a:fld>
            <a:endParaRPr lang="en-US" b="0">
              <a:ln w="0"/>
              <a:effectLst>
                <a:outerShdw blurRad="38100" dist="19050" dir="2700000" algn="tl" rotWithShape="0">
                  <a:schemeClr val="dk1">
                    <a:alpha val="40000"/>
                  </a:schemeClr>
                </a:outerShdw>
              </a:effectLst>
            </a:endParaRPr>
          </a:p>
        </p:txBody>
      </p:sp>
      <p:sp>
        <p:nvSpPr>
          <p:cNvPr id="2" name="Titre 1">
            <a:extLst>
              <a:ext uri="{FF2B5EF4-FFF2-40B4-BE49-F238E27FC236}">
                <a16:creationId xmlns:a16="http://schemas.microsoft.com/office/drawing/2014/main" id="{EFA281C8-854F-CB7B-4F0F-A9D0704C22C8}"/>
              </a:ext>
            </a:extLst>
          </p:cNvPr>
          <p:cNvSpPr>
            <a:spLocks noGrp="1"/>
          </p:cNvSpPr>
          <p:nvPr>
            <p:ph type="title"/>
          </p:nvPr>
        </p:nvSpPr>
        <p:spPr>
          <a:xfrm>
            <a:off x="8477250" y="603504"/>
            <a:ext cx="3144774" cy="1645920"/>
          </a:xfrm>
        </p:spPr>
        <p:txBody>
          <a:bodyPr anchor="b">
            <a:normAutofit/>
          </a:bodyPr>
          <a:lstStyle/>
          <a:p>
            <a:r>
              <a:rPr lang="fr-FR" dirty="0"/>
              <a:t>Mais à quoi ça sert ?</a:t>
            </a:r>
            <a:endParaRPr lang="en-US" dirty="0"/>
          </a:p>
        </p:txBody>
      </p:sp>
      <p:sp>
        <p:nvSpPr>
          <p:cNvPr id="3" name="Sous-titre 2">
            <a:extLst>
              <a:ext uri="{FF2B5EF4-FFF2-40B4-BE49-F238E27FC236}">
                <a16:creationId xmlns:a16="http://schemas.microsoft.com/office/drawing/2014/main" id="{281EC24D-08A3-F28D-5EC8-ED36EB51352E}"/>
              </a:ext>
            </a:extLst>
          </p:cNvPr>
          <p:cNvSpPr>
            <a:spLocks noGrp="1"/>
          </p:cNvSpPr>
          <p:nvPr>
            <p:ph type="body" sz="half" idx="2"/>
          </p:nvPr>
        </p:nvSpPr>
        <p:spPr>
          <a:xfrm>
            <a:off x="8477250" y="2386584"/>
            <a:ext cx="3144774" cy="3511296"/>
          </a:xfrm>
        </p:spPr>
        <p:txBody>
          <a:bodyPr>
            <a:normAutofit/>
          </a:bodyPr>
          <a:lstStyle/>
          <a:p>
            <a:r>
              <a:rPr lang="fr-FR" dirty="0"/>
              <a:t>Pour bien comprendre !</a:t>
            </a:r>
            <a:endParaRPr lang="en-US" dirty="0"/>
          </a:p>
        </p:txBody>
      </p:sp>
    </p:spTree>
    <p:extLst>
      <p:ext uri="{BB962C8B-B14F-4D97-AF65-F5344CB8AC3E}">
        <p14:creationId xmlns:p14="http://schemas.microsoft.com/office/powerpoint/2010/main" val="2580521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Mais à quoi ça sert ?</a:t>
            </a:r>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p:txBody>
          <a:bodyPr/>
          <a:lstStyle/>
          <a:p>
            <a:r>
              <a:rPr lang="fr-FR" dirty="0"/>
              <a:t>Langage de script côté serveur</a:t>
            </a:r>
          </a:p>
          <a:p>
            <a:r>
              <a:rPr lang="fr-FR" dirty="0"/>
              <a:t>Permet de créer des sites web dynamiques et interactifs</a:t>
            </a:r>
          </a:p>
          <a:p>
            <a:r>
              <a:rPr lang="en-US" dirty="0"/>
              <a:t>Gestion de la </a:t>
            </a:r>
            <a:r>
              <a:rPr lang="en-US" dirty="0" err="1"/>
              <a:t>logique</a:t>
            </a:r>
            <a:r>
              <a:rPr lang="en-US" dirty="0"/>
              <a:t> </a:t>
            </a:r>
            <a:r>
              <a:rPr lang="en-US" dirty="0" err="1"/>
              <a:t>côté</a:t>
            </a:r>
            <a:r>
              <a:rPr lang="en-US" dirty="0"/>
              <a:t> </a:t>
            </a:r>
            <a:r>
              <a:rPr lang="en-US" dirty="0" err="1"/>
              <a:t>serveur</a:t>
            </a:r>
            <a:r>
              <a:rPr lang="en-US" dirty="0"/>
              <a:t> et interaction avec la base de </a:t>
            </a:r>
            <a:r>
              <a:rPr lang="en-US" dirty="0" err="1"/>
              <a:t>données</a:t>
            </a:r>
            <a:endParaRPr lang="en-US" dirty="0"/>
          </a:p>
          <a:p>
            <a:r>
              <a:rPr lang="en-US" dirty="0" err="1"/>
              <a:t>Traitement</a:t>
            </a:r>
            <a:r>
              <a:rPr lang="en-US" dirty="0"/>
              <a:t> des </a:t>
            </a:r>
            <a:r>
              <a:rPr lang="en-US" dirty="0" err="1"/>
              <a:t>requêtes</a:t>
            </a:r>
            <a:r>
              <a:rPr lang="en-US" dirty="0"/>
              <a:t> HTTP et </a:t>
            </a:r>
            <a:r>
              <a:rPr lang="en-US" dirty="0" err="1"/>
              <a:t>génération</a:t>
            </a:r>
            <a:r>
              <a:rPr lang="en-US" dirty="0"/>
              <a:t> de </a:t>
            </a:r>
            <a:r>
              <a:rPr lang="en-US" dirty="0" err="1"/>
              <a:t>contenu</a:t>
            </a:r>
            <a:r>
              <a:rPr lang="en-US" dirty="0"/>
              <a:t> HTML, CSS et JavaScript</a:t>
            </a:r>
          </a:p>
          <a:p>
            <a:r>
              <a:rPr lang="en-US" dirty="0" err="1"/>
              <a:t>Utilisation</a:t>
            </a:r>
            <a:r>
              <a:rPr lang="en-US" dirty="0"/>
              <a:t> avec des frameworks </a:t>
            </a:r>
            <a:r>
              <a:rPr lang="en-US" dirty="0" err="1"/>
              <a:t>populaires</a:t>
            </a:r>
            <a:r>
              <a:rPr lang="en-US" dirty="0"/>
              <a:t> (Laravel, Symfony, CodeIgniter…)</a:t>
            </a:r>
          </a:p>
          <a:p>
            <a:r>
              <a:rPr lang="en-US" dirty="0"/>
              <a:t>Large adoption par les </a:t>
            </a:r>
            <a:r>
              <a:rPr lang="en-US" dirty="0" err="1"/>
              <a:t>développeurs</a:t>
            </a:r>
            <a:r>
              <a:rPr lang="en-US" dirty="0"/>
              <a:t> web pour des </a:t>
            </a:r>
            <a:r>
              <a:rPr lang="en-US" dirty="0" err="1"/>
              <a:t>projets</a:t>
            </a:r>
            <a:r>
              <a:rPr lang="en-US" dirty="0"/>
              <a:t> </a:t>
            </a:r>
            <a:r>
              <a:rPr lang="en-US" dirty="0" err="1"/>
              <a:t>allant</a:t>
            </a:r>
            <a:r>
              <a:rPr lang="en-US" dirty="0"/>
              <a:t> des blogs personnel aux applications </a:t>
            </a:r>
            <a:r>
              <a:rPr lang="en-US" dirty="0" err="1"/>
              <a:t>d’entreprises</a:t>
            </a:r>
            <a:endParaRPr lang="en-US" dirty="0"/>
          </a:p>
        </p:txBody>
      </p:sp>
    </p:spTree>
    <p:extLst>
      <p:ext uri="{BB962C8B-B14F-4D97-AF65-F5344CB8AC3E}">
        <p14:creationId xmlns:p14="http://schemas.microsoft.com/office/powerpoint/2010/main" val="4242883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Vidéo 5" descr="Obturateur d'appareil photo">
            <a:extLst>
              <a:ext uri="{FF2B5EF4-FFF2-40B4-BE49-F238E27FC236}">
                <a16:creationId xmlns:a16="http://schemas.microsoft.com/office/drawing/2014/main" id="{1237D233-7E8F-BADF-A51A-44C52AAF65F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3648" r="28331" b="-1"/>
          <a:stretch/>
        </p:blipFill>
        <p:spPr>
          <a:xfrm>
            <a:off x="228599" y="237744"/>
            <a:ext cx="7696201" cy="6382512"/>
          </a:xfrm>
          <a:prstGeom prst="rect">
            <a:avLst/>
          </a:prstGeom>
          <a:noFill/>
          <a:ln>
            <a:noFill/>
          </a:ln>
        </p:spPr>
      </p:pic>
      <p:sp>
        <p:nvSpPr>
          <p:cNvPr id="4" name="Espace réservé de la date 3">
            <a:extLst>
              <a:ext uri="{FF2B5EF4-FFF2-40B4-BE49-F238E27FC236}">
                <a16:creationId xmlns:a16="http://schemas.microsoft.com/office/drawing/2014/main" id="{278D00EF-CAC3-05B2-21C6-39D7CD94D34E}"/>
              </a:ext>
            </a:extLst>
          </p:cNvPr>
          <p:cNvSpPr>
            <a:spLocks noGrp="1"/>
          </p:cNvSpPr>
          <p:nvPr>
            <p:ph type="dt" sz="half" idx="10"/>
          </p:nvPr>
        </p:nvSpPr>
        <p:spPr>
          <a:xfrm>
            <a:off x="5662337" y="6035040"/>
            <a:ext cx="2071963" cy="365760"/>
          </a:xfrm>
        </p:spPr>
        <p:txBody>
          <a:bodyPr anchor="b">
            <a:normAutofit/>
          </a:bodyPr>
          <a:lstStyle/>
          <a:p>
            <a:pPr rtl="0">
              <a:spcAft>
                <a:spcPts val="600"/>
              </a:spcAft>
            </a:pPr>
            <a:fld id="{43B6331D-8BD5-4AF5-97EE-8FB3C79FE924}" type="datetime1">
              <a:rPr lang="fr-FR" smtClean="0"/>
              <a:pPr rtl="0">
                <a:spcAft>
                  <a:spcPts val="600"/>
                </a:spcAft>
              </a:pPr>
              <a:t>15/03/2023</a:t>
            </a:fld>
            <a:endParaRPr lang="en-US"/>
          </a:p>
        </p:txBody>
      </p:sp>
      <p:sp>
        <p:nvSpPr>
          <p:cNvPr id="2" name="Titre 1">
            <a:extLst>
              <a:ext uri="{FF2B5EF4-FFF2-40B4-BE49-F238E27FC236}">
                <a16:creationId xmlns:a16="http://schemas.microsoft.com/office/drawing/2014/main" id="{EFA281C8-854F-CB7B-4F0F-A9D0704C22C8}"/>
              </a:ext>
            </a:extLst>
          </p:cNvPr>
          <p:cNvSpPr>
            <a:spLocks noGrp="1"/>
          </p:cNvSpPr>
          <p:nvPr>
            <p:ph type="title"/>
          </p:nvPr>
        </p:nvSpPr>
        <p:spPr>
          <a:xfrm>
            <a:off x="8477250" y="603504"/>
            <a:ext cx="3144774" cy="1645920"/>
          </a:xfrm>
        </p:spPr>
        <p:txBody>
          <a:bodyPr anchor="b">
            <a:normAutofit/>
          </a:bodyPr>
          <a:lstStyle/>
          <a:p>
            <a:r>
              <a:rPr lang="fr-FR" dirty="0"/>
              <a:t>Focus sur une version</a:t>
            </a:r>
            <a:endParaRPr lang="en-US" dirty="0"/>
          </a:p>
        </p:txBody>
      </p:sp>
      <p:sp>
        <p:nvSpPr>
          <p:cNvPr id="3" name="Sous-titre 2">
            <a:extLst>
              <a:ext uri="{FF2B5EF4-FFF2-40B4-BE49-F238E27FC236}">
                <a16:creationId xmlns:a16="http://schemas.microsoft.com/office/drawing/2014/main" id="{281EC24D-08A3-F28D-5EC8-ED36EB51352E}"/>
              </a:ext>
            </a:extLst>
          </p:cNvPr>
          <p:cNvSpPr>
            <a:spLocks noGrp="1"/>
          </p:cNvSpPr>
          <p:nvPr>
            <p:ph type="body" sz="half" idx="2"/>
          </p:nvPr>
        </p:nvSpPr>
        <p:spPr>
          <a:xfrm>
            <a:off x="8477250" y="2386584"/>
            <a:ext cx="3144774" cy="3511296"/>
          </a:xfrm>
        </p:spPr>
        <p:txBody>
          <a:bodyPr>
            <a:normAutofit/>
          </a:bodyPr>
          <a:lstStyle/>
          <a:p>
            <a:r>
              <a:rPr lang="fr-FR" dirty="0"/>
              <a:t>Pour bien comprendre !</a:t>
            </a:r>
            <a:endParaRPr lang="en-US" dirty="0"/>
          </a:p>
        </p:txBody>
      </p:sp>
    </p:spTree>
    <p:extLst>
      <p:ext uri="{BB962C8B-B14F-4D97-AF65-F5344CB8AC3E}">
        <p14:creationId xmlns:p14="http://schemas.microsoft.com/office/powerpoint/2010/main" val="2989959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4919D0-F177-4BBA-9A0B-DBA69E2ED764}"/>
              </a:ext>
            </a:extLst>
          </p:cNvPr>
          <p:cNvSpPr>
            <a:spLocks noGrp="1"/>
          </p:cNvSpPr>
          <p:nvPr>
            <p:ph type="title"/>
          </p:nvPr>
        </p:nvSpPr>
        <p:spPr>
          <a:xfrm>
            <a:off x="1066800" y="642594"/>
            <a:ext cx="10058400" cy="1371600"/>
          </a:xfrm>
        </p:spPr>
        <p:txBody>
          <a:bodyPr rtlCol="0">
            <a:normAutofit/>
          </a:bodyPr>
          <a:lstStyle/>
          <a:p>
            <a:pPr algn="ctr" rtl="0"/>
            <a:r>
              <a:rPr lang="fr" dirty="0"/>
              <a:t>Focus sur une version </a:t>
            </a:r>
          </a:p>
        </p:txBody>
      </p:sp>
      <p:sp>
        <p:nvSpPr>
          <p:cNvPr id="4" name="Espace réservé du contenu 3">
            <a:extLst>
              <a:ext uri="{FF2B5EF4-FFF2-40B4-BE49-F238E27FC236}">
                <a16:creationId xmlns:a16="http://schemas.microsoft.com/office/drawing/2014/main" id="{BE79CDCE-D971-C683-1302-D4C2731A5EF3}"/>
              </a:ext>
            </a:extLst>
          </p:cNvPr>
          <p:cNvSpPr>
            <a:spLocks noGrp="1"/>
          </p:cNvSpPr>
          <p:nvPr>
            <p:ph idx="1"/>
          </p:nvPr>
        </p:nvSpPr>
        <p:spPr/>
        <p:txBody>
          <a:bodyPr/>
          <a:lstStyle/>
          <a:p>
            <a:r>
              <a:rPr lang="fr-FR" dirty="0"/>
              <a:t>PHP 7 est sorti en 2015 et succède à PHP 5.6 (saut de la version 6)</a:t>
            </a:r>
          </a:p>
          <a:p>
            <a:r>
              <a:rPr lang="fr-FR" dirty="0"/>
              <a:t>Introduction au Zend engine 3 pour une meilleur performance</a:t>
            </a:r>
          </a:p>
          <a:p>
            <a:pPr lvl="1"/>
            <a:r>
              <a:rPr lang="fr-FR" dirty="0"/>
              <a:t>Amélioration significative des performances</a:t>
            </a:r>
          </a:p>
          <a:p>
            <a:pPr lvl="1"/>
            <a:r>
              <a:rPr lang="fr-FR" dirty="0"/>
              <a:t>Optimisation de l’utilisation de la mémoire</a:t>
            </a:r>
          </a:p>
          <a:p>
            <a:r>
              <a:rPr lang="en-US" dirty="0"/>
              <a:t>Nouvelles </a:t>
            </a:r>
            <a:r>
              <a:rPr lang="en-US" dirty="0" err="1"/>
              <a:t>fonctionnalités</a:t>
            </a:r>
            <a:r>
              <a:rPr lang="en-US" dirty="0"/>
              <a:t> et syntaxes</a:t>
            </a:r>
          </a:p>
          <a:p>
            <a:pPr lvl="1"/>
            <a:r>
              <a:rPr lang="en-US" dirty="0" err="1"/>
              <a:t>Déclarations</a:t>
            </a:r>
            <a:r>
              <a:rPr lang="en-US" dirty="0"/>
              <a:t> de types (</a:t>
            </a:r>
            <a:r>
              <a:rPr lang="en-US" dirty="0" err="1"/>
              <a:t>scalaires</a:t>
            </a:r>
            <a:r>
              <a:rPr lang="en-US" dirty="0"/>
              <a:t> et de retours)</a:t>
            </a:r>
          </a:p>
          <a:p>
            <a:pPr lvl="1"/>
            <a:r>
              <a:rPr lang="en-US" dirty="0" err="1"/>
              <a:t>Opérateur</a:t>
            </a:r>
            <a:r>
              <a:rPr lang="en-US" dirty="0"/>
              <a:t> null coalescent (??)</a:t>
            </a:r>
          </a:p>
          <a:p>
            <a:pPr lvl="1"/>
            <a:r>
              <a:rPr lang="en-US" dirty="0"/>
              <a:t>Et </a:t>
            </a:r>
            <a:r>
              <a:rPr lang="en-US" dirty="0" err="1"/>
              <a:t>pleins</a:t>
            </a:r>
            <a:r>
              <a:rPr lang="en-US" dirty="0"/>
              <a:t> </a:t>
            </a:r>
            <a:r>
              <a:rPr lang="en-US" dirty="0" err="1"/>
              <a:t>d’autres</a:t>
            </a:r>
            <a:r>
              <a:rPr lang="en-US" dirty="0"/>
              <a:t> choses…</a:t>
            </a:r>
          </a:p>
          <a:p>
            <a:r>
              <a:rPr lang="en-US" dirty="0" err="1"/>
              <a:t>Améliorations</a:t>
            </a:r>
            <a:r>
              <a:rPr lang="en-US" dirty="0"/>
              <a:t> de la </a:t>
            </a:r>
            <a:r>
              <a:rPr lang="en-US" dirty="0" err="1"/>
              <a:t>sécurité</a:t>
            </a:r>
            <a:r>
              <a:rPr lang="en-US" dirty="0"/>
              <a:t> et des performances</a:t>
            </a:r>
          </a:p>
          <a:p>
            <a:pPr lvl="1"/>
            <a:r>
              <a:rPr lang="en-US" dirty="0"/>
              <a:t>Corrections de bug et </a:t>
            </a:r>
            <a:r>
              <a:rPr lang="en-US" dirty="0" err="1"/>
              <a:t>vulné</a:t>
            </a:r>
            <a:endParaRPr lang="en-US" dirty="0"/>
          </a:p>
          <a:p>
            <a:pPr lvl="1"/>
            <a:r>
              <a:rPr lang="fr-FR" dirty="0"/>
              <a:t>Support pour le chiffrement moderne et les protocoles sécurisés</a:t>
            </a:r>
          </a:p>
          <a:p>
            <a:pPr lvl="1"/>
            <a:endParaRPr lang="fr-FR" dirty="0"/>
          </a:p>
          <a:p>
            <a:pPr marL="274320" lvl="1" indent="0">
              <a:buNone/>
            </a:pPr>
            <a:endParaRPr lang="en-US" dirty="0"/>
          </a:p>
        </p:txBody>
      </p:sp>
    </p:spTree>
    <p:extLst>
      <p:ext uri="{BB962C8B-B14F-4D97-AF65-F5344CB8AC3E}">
        <p14:creationId xmlns:p14="http://schemas.microsoft.com/office/powerpoint/2010/main" val="2659976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descr="Une image contenant diagramme&#10;&#10;Description générée automatiquement">
            <a:extLst>
              <a:ext uri="{FF2B5EF4-FFF2-40B4-BE49-F238E27FC236}">
                <a16:creationId xmlns:a16="http://schemas.microsoft.com/office/drawing/2014/main" id="{E34A1A50-D9D2-4D6C-42BD-1844763AF684}"/>
              </a:ext>
            </a:extLst>
          </p:cNvPr>
          <p:cNvPicPr>
            <a:picLocks noChangeAspect="1"/>
          </p:cNvPicPr>
          <p:nvPr/>
        </p:nvPicPr>
        <p:blipFill rotWithShape="1">
          <a:blip r:embed="rId3">
            <a:extLst>
              <a:ext uri="{28A0092B-C50C-407E-A947-70E740481C1C}">
                <a14:useLocalDpi xmlns:a14="http://schemas.microsoft.com/office/drawing/2010/main" val="0"/>
              </a:ext>
            </a:extLst>
          </a:blip>
          <a:srcRect t="17069" r="3" b="3"/>
          <a:stretch/>
        </p:blipFill>
        <p:spPr>
          <a:xfrm>
            <a:off x="228599" y="237744"/>
            <a:ext cx="7696201" cy="6382512"/>
          </a:xfrm>
          <a:prstGeom prst="rect">
            <a:avLst/>
          </a:prstGeom>
          <a:noFill/>
          <a:ln>
            <a:noFill/>
          </a:ln>
        </p:spPr>
      </p:pic>
      <p:sp>
        <p:nvSpPr>
          <p:cNvPr id="4" name="Espace réservé de la date 3">
            <a:extLst>
              <a:ext uri="{FF2B5EF4-FFF2-40B4-BE49-F238E27FC236}">
                <a16:creationId xmlns:a16="http://schemas.microsoft.com/office/drawing/2014/main" id="{278D00EF-CAC3-05B2-21C6-39D7CD94D34E}"/>
              </a:ext>
            </a:extLst>
          </p:cNvPr>
          <p:cNvSpPr>
            <a:spLocks noGrp="1"/>
          </p:cNvSpPr>
          <p:nvPr>
            <p:ph type="dt" sz="half" idx="10"/>
          </p:nvPr>
        </p:nvSpPr>
        <p:spPr>
          <a:xfrm>
            <a:off x="5662337" y="6035040"/>
            <a:ext cx="2071963" cy="365760"/>
          </a:xfrm>
        </p:spPr>
        <p:txBody>
          <a:bodyPr anchor="b">
            <a:normAutofit/>
          </a:bodyPr>
          <a:lstStyle/>
          <a:p>
            <a:pPr rtl="0">
              <a:spcAft>
                <a:spcPts val="600"/>
              </a:spcAft>
            </a:pPr>
            <a:fld id="{43B6331D-8BD5-4AF5-97EE-8FB3C79FE924}" type="datetime1">
              <a:rPr lang="fr-FR" smtClean="0"/>
              <a:pPr rtl="0">
                <a:spcAft>
                  <a:spcPts val="600"/>
                </a:spcAft>
              </a:pPr>
              <a:t>15/03/2023</a:t>
            </a:fld>
            <a:endParaRPr lang="en-US"/>
          </a:p>
        </p:txBody>
      </p:sp>
      <p:sp>
        <p:nvSpPr>
          <p:cNvPr id="2" name="Titre 1">
            <a:extLst>
              <a:ext uri="{FF2B5EF4-FFF2-40B4-BE49-F238E27FC236}">
                <a16:creationId xmlns:a16="http://schemas.microsoft.com/office/drawing/2014/main" id="{EFA281C8-854F-CB7B-4F0F-A9D0704C22C8}"/>
              </a:ext>
            </a:extLst>
          </p:cNvPr>
          <p:cNvSpPr>
            <a:spLocks noGrp="1"/>
          </p:cNvSpPr>
          <p:nvPr>
            <p:ph type="title"/>
          </p:nvPr>
        </p:nvSpPr>
        <p:spPr>
          <a:xfrm>
            <a:off x="8477250" y="603504"/>
            <a:ext cx="3144774" cy="1645920"/>
          </a:xfrm>
        </p:spPr>
        <p:txBody>
          <a:bodyPr anchor="b">
            <a:normAutofit/>
          </a:bodyPr>
          <a:lstStyle/>
          <a:p>
            <a:pPr>
              <a:lnSpc>
                <a:spcPct val="90000"/>
              </a:lnSpc>
            </a:pPr>
            <a:r>
              <a:rPr lang="fr-FR" sz="2200" dirty="0"/>
              <a:t>TP : Installation et configuration de l’environnement de développement</a:t>
            </a:r>
          </a:p>
        </p:txBody>
      </p:sp>
      <p:sp>
        <p:nvSpPr>
          <p:cNvPr id="3" name="Sous-titre 2">
            <a:extLst>
              <a:ext uri="{FF2B5EF4-FFF2-40B4-BE49-F238E27FC236}">
                <a16:creationId xmlns:a16="http://schemas.microsoft.com/office/drawing/2014/main" id="{281EC24D-08A3-F28D-5EC8-ED36EB51352E}"/>
              </a:ext>
            </a:extLst>
          </p:cNvPr>
          <p:cNvSpPr>
            <a:spLocks noGrp="1"/>
          </p:cNvSpPr>
          <p:nvPr>
            <p:ph type="body" sz="half" idx="2"/>
          </p:nvPr>
        </p:nvSpPr>
        <p:spPr>
          <a:xfrm>
            <a:off x="8477250" y="2386584"/>
            <a:ext cx="3144774" cy="3511296"/>
          </a:xfrm>
        </p:spPr>
        <p:txBody>
          <a:bodyPr>
            <a:normAutofit/>
          </a:bodyPr>
          <a:lstStyle/>
          <a:p>
            <a:r>
              <a:rPr lang="fr-FR" dirty="0"/>
              <a:t>Pour bien comprendre !</a:t>
            </a:r>
            <a:endParaRPr lang="en-US" dirty="0"/>
          </a:p>
        </p:txBody>
      </p:sp>
    </p:spTree>
    <p:extLst>
      <p:ext uri="{BB962C8B-B14F-4D97-AF65-F5344CB8AC3E}">
        <p14:creationId xmlns:p14="http://schemas.microsoft.com/office/powerpoint/2010/main" val="33199866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1798764_TF78438558" id="{D9EAB963-68A7-41B0-84AC-6DCEBA0B29E9}" vid="{8501B65A-0E3C-4167-83F9-AC76A6F729D3}"/>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{824592BF-23F2-46F4-ACAB-FCB310B85DEE}tf78438558_win32</Template>
  <TotalTime>131</TotalTime>
  <Words>4769</Words>
  <Application>Microsoft Office PowerPoint</Application>
  <PresentationFormat>Grand écran</PresentationFormat>
  <Paragraphs>368</Paragraphs>
  <Slides>19</Slides>
  <Notes>11</Notes>
  <HiddenSlides>0</HiddenSlides>
  <MMClips>1</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19</vt:i4>
      </vt:variant>
    </vt:vector>
  </HeadingPairs>
  <TitlesOfParts>
    <vt:vector size="24" baseType="lpstr">
      <vt:lpstr>Arial</vt:lpstr>
      <vt:lpstr>Calibri</vt:lpstr>
      <vt:lpstr>Century Gothic</vt:lpstr>
      <vt:lpstr>Garamond</vt:lpstr>
      <vt:lpstr>SavonVTI</vt:lpstr>
      <vt:lpstr>INTRODUCTION AU PHP ET BASE DU LANGAGE</vt:lpstr>
      <vt:lpstr>Sommaire</vt:lpstr>
      <vt:lpstr>UN PEU D’HISTOIRE…</vt:lpstr>
      <vt:lpstr>Un peu d’histoire…</vt:lpstr>
      <vt:lpstr>Mais à quoi ça sert ?</vt:lpstr>
      <vt:lpstr>Mais à quoi ça sert ?</vt:lpstr>
      <vt:lpstr>Focus sur une version</vt:lpstr>
      <vt:lpstr>Focus sur une version </vt:lpstr>
      <vt:lpstr>TP : Installation et configuration de l’environnement de développement</vt:lpstr>
      <vt:lpstr>Les bases de PHP</vt:lpstr>
      <vt:lpstr>Les bases de PHP Syntaxe de base</vt:lpstr>
      <vt:lpstr>Les bases de PHP Variables</vt:lpstr>
      <vt:lpstr>Les bases de PHP Types de données</vt:lpstr>
      <vt:lpstr>Les bases de PHP Opérateurs</vt:lpstr>
      <vt:lpstr>Les structures de contrôles</vt:lpstr>
      <vt:lpstr>Les structures de contrôles Conditions</vt:lpstr>
      <vt:lpstr>Les structures de contrôles Boucles</vt:lpstr>
      <vt:lpstr>Les fonctions</vt:lpstr>
      <vt:lpstr>Les fonctions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 de PHP - Jour 1</dc:title>
  <dc:creator>Christophe GERARD</dc:creator>
  <cp:lastModifiedBy>Christophe GERARD</cp:lastModifiedBy>
  <cp:revision>2</cp:revision>
  <dcterms:created xsi:type="dcterms:W3CDTF">2023-03-13T19:57:14Z</dcterms:created>
  <dcterms:modified xsi:type="dcterms:W3CDTF">2023-03-15T05:18:01Z</dcterms:modified>
</cp:coreProperties>
</file>